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60" r:id="rId5"/>
    <p:sldId id="439" r:id="rId6"/>
    <p:sldId id="440" r:id="rId7"/>
    <p:sldId id="441" r:id="rId8"/>
    <p:sldId id="437" r:id="rId9"/>
    <p:sldId id="442" r:id="rId10"/>
    <p:sldId id="443" r:id="rId11"/>
    <p:sldId id="444" r:id="rId12"/>
    <p:sldId id="399" r:id="rId13"/>
    <p:sldId id="402" r:id="rId14"/>
    <p:sldId id="445" r:id="rId15"/>
    <p:sldId id="446" r:id="rId16"/>
    <p:sldId id="447" r:id="rId17"/>
    <p:sldId id="405" r:id="rId18"/>
    <p:sldId id="406" r:id="rId19"/>
    <p:sldId id="448" r:id="rId20"/>
    <p:sldId id="449" r:id="rId21"/>
    <p:sldId id="265" r:id="rId22"/>
    <p:sldId id="450" r:id="rId23"/>
    <p:sldId id="426" r:id="rId24"/>
    <p:sldId id="438" r:id="rId25"/>
    <p:sldId id="451" r:id="rId26"/>
    <p:sldId id="278" r:id="rId27"/>
  </p:sldIdLst>
  <p:sldSz cx="12192000" cy="6858000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orient="horz" pos="133">
          <p15:clr>
            <a:srgbClr val="A4A3A4"/>
          </p15:clr>
        </p15:guide>
        <p15:guide id="3" orient="horz" pos="368">
          <p15:clr>
            <a:srgbClr val="A4A3A4"/>
          </p15:clr>
        </p15:guide>
        <p15:guide id="4" orient="horz" pos="1017">
          <p15:clr>
            <a:srgbClr val="A4A3A4"/>
          </p15:clr>
        </p15:guide>
        <p15:guide id="5" orient="horz" pos="4156">
          <p15:clr>
            <a:srgbClr val="A4A3A4"/>
          </p15:clr>
        </p15:guide>
        <p15:guide id="6" pos="7401">
          <p15:clr>
            <a:srgbClr val="A4A3A4"/>
          </p15:clr>
        </p15:guide>
        <p15:guide id="7" pos="210">
          <p15:clr>
            <a:srgbClr val="A4A3A4"/>
          </p15:clr>
        </p15:guide>
        <p15:guide id="8" pos="7471">
          <p15:clr>
            <a:srgbClr val="A4A3A4"/>
          </p15:clr>
        </p15:guide>
        <p15:guide id="9" pos="602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2" roundtripDataSignature="AMtx7mjkdYD24awgGJN2irH3m7AlzEhc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3EFF"/>
    <a:srgbClr val="878787"/>
    <a:srgbClr val="B7B7B7"/>
    <a:srgbClr val="AC48FE"/>
    <a:srgbClr val="913E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92"/>
    <p:restoredTop sz="91463"/>
  </p:normalViewPr>
  <p:slideViewPr>
    <p:cSldViewPr snapToGrid="0">
      <p:cViewPr varScale="1">
        <p:scale>
          <a:sx n="103" d="100"/>
          <a:sy n="103" d="100"/>
        </p:scale>
        <p:origin x="1456" y="184"/>
      </p:cViewPr>
      <p:guideLst>
        <p:guide orient="horz" pos="2183"/>
        <p:guide orient="horz" pos="133"/>
        <p:guide orient="horz" pos="368"/>
        <p:guide orient="horz" pos="1017"/>
        <p:guide orient="horz" pos="4156"/>
        <p:guide pos="7401"/>
        <p:guide pos="210"/>
        <p:guide pos="7471"/>
        <p:guide pos="6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82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8" Type="http://schemas.openxmlformats.org/officeDocument/2006/relationships/slide" Target="slides/slide7.xml"/><Relationship Id="rId8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0443" y="0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54" name="Google Shape;54;p1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2CA747AB-6FCE-1D58-CB9D-4E2A4E071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:notes">
            <a:extLst>
              <a:ext uri="{FF2B5EF4-FFF2-40B4-BE49-F238E27FC236}">
                <a16:creationId xmlns:a16="http://schemas.microsoft.com/office/drawing/2014/main" id="{B0A5A0B3-3E7B-E48E-E09B-ECCEF2887D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6:notes">
            <a:extLst>
              <a:ext uri="{FF2B5EF4-FFF2-40B4-BE49-F238E27FC236}">
                <a16:creationId xmlns:a16="http://schemas.microsoft.com/office/drawing/2014/main" id="{C5971827-FEF1-BB5D-5CBE-3779B63EE1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:notes">
            <a:extLst>
              <a:ext uri="{FF2B5EF4-FFF2-40B4-BE49-F238E27FC236}">
                <a16:creationId xmlns:a16="http://schemas.microsoft.com/office/drawing/2014/main" id="{9321789B-B793-2F9F-0BF2-247574B5552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1974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C3ABBAF8-1A3D-B84F-6DA5-281EEEE37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:notes">
            <a:extLst>
              <a:ext uri="{FF2B5EF4-FFF2-40B4-BE49-F238E27FC236}">
                <a16:creationId xmlns:a16="http://schemas.microsoft.com/office/drawing/2014/main" id="{60CAB255-0517-9A02-0E5E-083C2B5DB4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6:notes">
            <a:extLst>
              <a:ext uri="{FF2B5EF4-FFF2-40B4-BE49-F238E27FC236}">
                <a16:creationId xmlns:a16="http://schemas.microsoft.com/office/drawing/2014/main" id="{D3B97405-6C96-6B39-86B6-5D1A42F80C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:notes">
            <a:extLst>
              <a:ext uri="{FF2B5EF4-FFF2-40B4-BE49-F238E27FC236}">
                <a16:creationId xmlns:a16="http://schemas.microsoft.com/office/drawing/2014/main" id="{883C8D64-00CF-E61D-C50D-8E207D87F07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31601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FC13CF3B-7C34-2A5B-B759-225D5342B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:notes">
            <a:extLst>
              <a:ext uri="{FF2B5EF4-FFF2-40B4-BE49-F238E27FC236}">
                <a16:creationId xmlns:a16="http://schemas.microsoft.com/office/drawing/2014/main" id="{A1C8F3C1-C407-29A7-B1A0-A72928D4E5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6:notes">
            <a:extLst>
              <a:ext uri="{FF2B5EF4-FFF2-40B4-BE49-F238E27FC236}">
                <a16:creationId xmlns:a16="http://schemas.microsoft.com/office/drawing/2014/main" id="{3197158B-0A9C-C7B5-C733-598F51E49A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:notes">
            <a:extLst>
              <a:ext uri="{FF2B5EF4-FFF2-40B4-BE49-F238E27FC236}">
                <a16:creationId xmlns:a16="http://schemas.microsoft.com/office/drawing/2014/main" id="{4C37BAC6-4F6A-B2BB-8B30-78584CC6DA1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8555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F9CAFE40-09E9-CEAC-E968-E8F0D0849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:notes">
            <a:extLst>
              <a:ext uri="{FF2B5EF4-FFF2-40B4-BE49-F238E27FC236}">
                <a16:creationId xmlns:a16="http://schemas.microsoft.com/office/drawing/2014/main" id="{D4393238-9997-3BFC-332E-0A7BA8A5B7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6:notes">
            <a:extLst>
              <a:ext uri="{FF2B5EF4-FFF2-40B4-BE49-F238E27FC236}">
                <a16:creationId xmlns:a16="http://schemas.microsoft.com/office/drawing/2014/main" id="{93A7DDCC-9036-4694-7AA1-8F781010E4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:notes">
            <a:extLst>
              <a:ext uri="{FF2B5EF4-FFF2-40B4-BE49-F238E27FC236}">
                <a16:creationId xmlns:a16="http://schemas.microsoft.com/office/drawing/2014/main" id="{2C6A319E-3E93-95F3-9DDE-7D0C8546428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8625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50E1727F-AB4A-2B47-D4D8-CEDE68E6C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:notes">
            <a:extLst>
              <a:ext uri="{FF2B5EF4-FFF2-40B4-BE49-F238E27FC236}">
                <a16:creationId xmlns:a16="http://schemas.microsoft.com/office/drawing/2014/main" id="{2E49715F-870E-9044-2F1C-C868755125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6:notes">
            <a:extLst>
              <a:ext uri="{FF2B5EF4-FFF2-40B4-BE49-F238E27FC236}">
                <a16:creationId xmlns:a16="http://schemas.microsoft.com/office/drawing/2014/main" id="{ACA34965-6EEF-BB03-1A54-D4511AFF2C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:notes">
            <a:extLst>
              <a:ext uri="{FF2B5EF4-FFF2-40B4-BE49-F238E27FC236}">
                <a16:creationId xmlns:a16="http://schemas.microsoft.com/office/drawing/2014/main" id="{59366F01-4332-999E-D0EF-8FECBCFF7A8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575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C7762C04-A2C4-E24F-731F-5EFA625F1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:notes">
            <a:extLst>
              <a:ext uri="{FF2B5EF4-FFF2-40B4-BE49-F238E27FC236}">
                <a16:creationId xmlns:a16="http://schemas.microsoft.com/office/drawing/2014/main" id="{A842BD26-E06E-D6F6-B82C-C2D3FDC978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6:notes">
            <a:extLst>
              <a:ext uri="{FF2B5EF4-FFF2-40B4-BE49-F238E27FC236}">
                <a16:creationId xmlns:a16="http://schemas.microsoft.com/office/drawing/2014/main" id="{16AEB22E-B232-D8CF-8DDA-D4AD3AE4E0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:notes">
            <a:extLst>
              <a:ext uri="{FF2B5EF4-FFF2-40B4-BE49-F238E27FC236}">
                <a16:creationId xmlns:a16="http://schemas.microsoft.com/office/drawing/2014/main" id="{8E6DECF4-878F-CC5C-7C00-622B510D62A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7302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D294237A-A917-9F06-8947-39A0FE582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:notes">
            <a:extLst>
              <a:ext uri="{FF2B5EF4-FFF2-40B4-BE49-F238E27FC236}">
                <a16:creationId xmlns:a16="http://schemas.microsoft.com/office/drawing/2014/main" id="{CF9FB933-697D-A00E-58A8-FCE4AA6C78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6:notes">
            <a:extLst>
              <a:ext uri="{FF2B5EF4-FFF2-40B4-BE49-F238E27FC236}">
                <a16:creationId xmlns:a16="http://schemas.microsoft.com/office/drawing/2014/main" id="{6F2EEF47-B262-63D4-2B4A-664B000A22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:notes">
            <a:extLst>
              <a:ext uri="{FF2B5EF4-FFF2-40B4-BE49-F238E27FC236}">
                <a16:creationId xmlns:a16="http://schemas.microsoft.com/office/drawing/2014/main" id="{4F3E163D-5759-14BA-7A78-89088B0EA75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1600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399E909A-C35C-3158-EDC3-FDF182F02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:notes">
            <a:extLst>
              <a:ext uri="{FF2B5EF4-FFF2-40B4-BE49-F238E27FC236}">
                <a16:creationId xmlns:a16="http://schemas.microsoft.com/office/drawing/2014/main" id="{50559F60-D063-E379-F121-26B90DC73A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6:notes">
            <a:extLst>
              <a:ext uri="{FF2B5EF4-FFF2-40B4-BE49-F238E27FC236}">
                <a16:creationId xmlns:a16="http://schemas.microsoft.com/office/drawing/2014/main" id="{10CA25B1-9A85-4A6B-7CBD-A3431D2828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:notes">
            <a:extLst>
              <a:ext uri="{FF2B5EF4-FFF2-40B4-BE49-F238E27FC236}">
                <a16:creationId xmlns:a16="http://schemas.microsoft.com/office/drawing/2014/main" id="{E28565C4-6C1E-BC1A-D24A-D812253C228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9307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06639105-E2C1-1A2B-4734-DB1BAD5D1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:notes">
            <a:extLst>
              <a:ext uri="{FF2B5EF4-FFF2-40B4-BE49-F238E27FC236}">
                <a16:creationId xmlns:a16="http://schemas.microsoft.com/office/drawing/2014/main" id="{9DE1F1F4-A55B-B619-3814-D0D0EFDA90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6:notes">
            <a:extLst>
              <a:ext uri="{FF2B5EF4-FFF2-40B4-BE49-F238E27FC236}">
                <a16:creationId xmlns:a16="http://schemas.microsoft.com/office/drawing/2014/main" id="{5404F202-6337-0BC3-89B3-D76AA8E150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:notes">
            <a:extLst>
              <a:ext uri="{FF2B5EF4-FFF2-40B4-BE49-F238E27FC236}">
                <a16:creationId xmlns:a16="http://schemas.microsoft.com/office/drawing/2014/main" id="{39D3F310-6987-FA41-1B52-4142B6561BC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8368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6D78BF98-20ED-6D5A-03AE-BF00F800A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:notes">
            <a:extLst>
              <a:ext uri="{FF2B5EF4-FFF2-40B4-BE49-F238E27FC236}">
                <a16:creationId xmlns:a16="http://schemas.microsoft.com/office/drawing/2014/main" id="{B40FB770-D813-0491-BB5B-DF5290371F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6:notes">
            <a:extLst>
              <a:ext uri="{FF2B5EF4-FFF2-40B4-BE49-F238E27FC236}">
                <a16:creationId xmlns:a16="http://schemas.microsoft.com/office/drawing/2014/main" id="{2180930F-A144-EEC0-15A0-F06CF3985C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:notes">
            <a:extLst>
              <a:ext uri="{FF2B5EF4-FFF2-40B4-BE49-F238E27FC236}">
                <a16:creationId xmlns:a16="http://schemas.microsoft.com/office/drawing/2014/main" id="{F8855F22-568B-7B71-9020-CCC5DB2F631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6964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2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3FBC0596-5175-5D06-F522-54AE69180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:notes">
            <a:extLst>
              <a:ext uri="{FF2B5EF4-FFF2-40B4-BE49-F238E27FC236}">
                <a16:creationId xmlns:a16="http://schemas.microsoft.com/office/drawing/2014/main" id="{7EB5AD0C-91D3-F55D-DF47-58B574F334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6:notes">
            <a:extLst>
              <a:ext uri="{FF2B5EF4-FFF2-40B4-BE49-F238E27FC236}">
                <a16:creationId xmlns:a16="http://schemas.microsoft.com/office/drawing/2014/main" id="{64F005FB-5062-599E-3E8E-5E5E478F0A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:notes">
            <a:extLst>
              <a:ext uri="{FF2B5EF4-FFF2-40B4-BE49-F238E27FC236}">
                <a16:creationId xmlns:a16="http://schemas.microsoft.com/office/drawing/2014/main" id="{80B7F184-74A8-0A7C-E25B-D4A1F654759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82974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10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0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43E6FB02-BEF4-87AF-7558-1E4FC2B41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:notes">
            <a:extLst>
              <a:ext uri="{FF2B5EF4-FFF2-40B4-BE49-F238E27FC236}">
                <a16:creationId xmlns:a16="http://schemas.microsoft.com/office/drawing/2014/main" id="{6CF29085-6540-F6E6-F27B-9351D6A8E1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6:notes">
            <a:extLst>
              <a:ext uri="{FF2B5EF4-FFF2-40B4-BE49-F238E27FC236}">
                <a16:creationId xmlns:a16="http://schemas.microsoft.com/office/drawing/2014/main" id="{0726F866-192D-E13F-262E-5541D5ED72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:notes">
            <a:extLst>
              <a:ext uri="{FF2B5EF4-FFF2-40B4-BE49-F238E27FC236}">
                <a16:creationId xmlns:a16="http://schemas.microsoft.com/office/drawing/2014/main" id="{287C5ACC-BF5B-C255-9CDF-5F787BD83D8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65027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06AFFAAD-3AD4-44D8-DFB1-86EA01B09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:notes">
            <a:extLst>
              <a:ext uri="{FF2B5EF4-FFF2-40B4-BE49-F238E27FC236}">
                <a16:creationId xmlns:a16="http://schemas.microsoft.com/office/drawing/2014/main" id="{1C7EA61D-484F-86EF-F0ED-66C8CC231A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6:notes">
            <a:extLst>
              <a:ext uri="{FF2B5EF4-FFF2-40B4-BE49-F238E27FC236}">
                <a16:creationId xmlns:a16="http://schemas.microsoft.com/office/drawing/2014/main" id="{D0C9B116-3C85-3DBB-0E1C-8A41DD2301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:notes">
            <a:extLst>
              <a:ext uri="{FF2B5EF4-FFF2-40B4-BE49-F238E27FC236}">
                <a16:creationId xmlns:a16="http://schemas.microsoft.com/office/drawing/2014/main" id="{F94E7C24-020C-5B0D-A7FA-2E328C9F918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13266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F0C773C2-3321-F7A8-7F81-38218E93F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:notes">
            <a:extLst>
              <a:ext uri="{FF2B5EF4-FFF2-40B4-BE49-F238E27FC236}">
                <a16:creationId xmlns:a16="http://schemas.microsoft.com/office/drawing/2014/main" id="{DC2E362E-AF84-18A7-2239-A1AC63810D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6:notes">
            <a:extLst>
              <a:ext uri="{FF2B5EF4-FFF2-40B4-BE49-F238E27FC236}">
                <a16:creationId xmlns:a16="http://schemas.microsoft.com/office/drawing/2014/main" id="{CC732DAF-9D8C-D8F4-0012-F13C3F1045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:notes">
            <a:extLst>
              <a:ext uri="{FF2B5EF4-FFF2-40B4-BE49-F238E27FC236}">
                <a16:creationId xmlns:a16="http://schemas.microsoft.com/office/drawing/2014/main" id="{CB407D90-13D8-F405-98D3-CE50569836A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29692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1CE94CBA-A685-13DE-8870-6070B4030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:notes">
            <a:extLst>
              <a:ext uri="{FF2B5EF4-FFF2-40B4-BE49-F238E27FC236}">
                <a16:creationId xmlns:a16="http://schemas.microsoft.com/office/drawing/2014/main" id="{9F621B16-7584-D4F0-28FA-A177E1F22B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6:notes">
            <a:extLst>
              <a:ext uri="{FF2B5EF4-FFF2-40B4-BE49-F238E27FC236}">
                <a16:creationId xmlns:a16="http://schemas.microsoft.com/office/drawing/2014/main" id="{35BF200F-AED0-D73E-97E9-372B28AA7A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:notes">
            <a:extLst>
              <a:ext uri="{FF2B5EF4-FFF2-40B4-BE49-F238E27FC236}">
                <a16:creationId xmlns:a16="http://schemas.microsoft.com/office/drawing/2014/main" id="{05E6A4FD-9FE2-9A14-5E8B-4A24E664A4C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80515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2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218" name="Google Shape;218;p2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26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5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5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DEB6EAA8-BAB0-B785-F1CF-BB59BE442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:notes">
            <a:extLst>
              <a:ext uri="{FF2B5EF4-FFF2-40B4-BE49-F238E27FC236}">
                <a16:creationId xmlns:a16="http://schemas.microsoft.com/office/drawing/2014/main" id="{35C3AAFB-E5B4-7069-7FC2-60FD42FC29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6:notes">
            <a:extLst>
              <a:ext uri="{FF2B5EF4-FFF2-40B4-BE49-F238E27FC236}">
                <a16:creationId xmlns:a16="http://schemas.microsoft.com/office/drawing/2014/main" id="{5A84D7D4-20A4-1221-1F6B-27DB03D1AF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:notes">
            <a:extLst>
              <a:ext uri="{FF2B5EF4-FFF2-40B4-BE49-F238E27FC236}">
                <a16:creationId xmlns:a16="http://schemas.microsoft.com/office/drawing/2014/main" id="{CA8A478B-8191-7FD6-4712-0474F234B81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0338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66627259-3E26-0E00-CF18-4E6064345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:notes">
            <a:extLst>
              <a:ext uri="{FF2B5EF4-FFF2-40B4-BE49-F238E27FC236}">
                <a16:creationId xmlns:a16="http://schemas.microsoft.com/office/drawing/2014/main" id="{4838E549-266A-9D8B-0B3A-920646E141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6:notes">
            <a:extLst>
              <a:ext uri="{FF2B5EF4-FFF2-40B4-BE49-F238E27FC236}">
                <a16:creationId xmlns:a16="http://schemas.microsoft.com/office/drawing/2014/main" id="{EE5A7670-D8D5-75A2-F157-9F1527C84C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:notes">
            <a:extLst>
              <a:ext uri="{FF2B5EF4-FFF2-40B4-BE49-F238E27FC236}">
                <a16:creationId xmlns:a16="http://schemas.microsoft.com/office/drawing/2014/main" id="{D5600971-5024-BF0F-3D35-792C6EE308D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0513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C7FA7A1F-C08C-441E-4BD8-A9269D19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:notes">
            <a:extLst>
              <a:ext uri="{FF2B5EF4-FFF2-40B4-BE49-F238E27FC236}">
                <a16:creationId xmlns:a16="http://schemas.microsoft.com/office/drawing/2014/main" id="{147A3E85-DE14-2ACC-B525-5A4616ADF3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6:notes">
            <a:extLst>
              <a:ext uri="{FF2B5EF4-FFF2-40B4-BE49-F238E27FC236}">
                <a16:creationId xmlns:a16="http://schemas.microsoft.com/office/drawing/2014/main" id="{C9EDFBD5-FFA7-8412-16EA-7CF3A43913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:notes">
            <a:extLst>
              <a:ext uri="{FF2B5EF4-FFF2-40B4-BE49-F238E27FC236}">
                <a16:creationId xmlns:a16="http://schemas.microsoft.com/office/drawing/2014/main" id="{5EABC8BA-DABE-E46C-78ED-C81F15EF576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5494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F5D80C34-31A6-0DEE-54DD-DA4AA86EB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:notes">
            <a:extLst>
              <a:ext uri="{FF2B5EF4-FFF2-40B4-BE49-F238E27FC236}">
                <a16:creationId xmlns:a16="http://schemas.microsoft.com/office/drawing/2014/main" id="{B87B68FD-46A0-0A91-0393-E3CF5B1784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6:notes">
            <a:extLst>
              <a:ext uri="{FF2B5EF4-FFF2-40B4-BE49-F238E27FC236}">
                <a16:creationId xmlns:a16="http://schemas.microsoft.com/office/drawing/2014/main" id="{DBD6C781-14DA-7ECE-2523-5E5959BE06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:notes">
            <a:extLst>
              <a:ext uri="{FF2B5EF4-FFF2-40B4-BE49-F238E27FC236}">
                <a16:creationId xmlns:a16="http://schemas.microsoft.com/office/drawing/2014/main" id="{2F793316-01F2-9EBB-0C4F-212AEF20405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1885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12E336FC-A840-6976-522F-7C2AAFF96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:notes">
            <a:extLst>
              <a:ext uri="{FF2B5EF4-FFF2-40B4-BE49-F238E27FC236}">
                <a16:creationId xmlns:a16="http://schemas.microsoft.com/office/drawing/2014/main" id="{2CA1FB72-87E2-1BAA-D2B3-5017BDD907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6:notes">
            <a:extLst>
              <a:ext uri="{FF2B5EF4-FFF2-40B4-BE49-F238E27FC236}">
                <a16:creationId xmlns:a16="http://schemas.microsoft.com/office/drawing/2014/main" id="{B7E88591-EF90-5493-6A91-24D357DD34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:notes">
            <a:extLst>
              <a:ext uri="{FF2B5EF4-FFF2-40B4-BE49-F238E27FC236}">
                <a16:creationId xmlns:a16="http://schemas.microsoft.com/office/drawing/2014/main" id="{75066F5F-624F-67EB-F440-402132BC3C7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4426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제목 슬라이드">
  <p:cSld name="3_제목 슬라이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5" descr="D:\#교재편집\★2019\박혜지대리\ssafy 입학식\추가\디자인\추가샘플1표지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1223484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5"/>
          <p:cNvSpPr/>
          <p:nvPr/>
        </p:nvSpPr>
        <p:spPr>
          <a:xfrm>
            <a:off x="3230840" y="959159"/>
            <a:ext cx="5730321" cy="4939931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5"/>
          <p:cNvSpPr/>
          <p:nvPr/>
        </p:nvSpPr>
        <p:spPr>
          <a:xfrm>
            <a:off x="3071664" y="821938"/>
            <a:ext cx="6048672" cy="5214372"/>
          </a:xfrm>
          <a:prstGeom prst="hexagon">
            <a:avLst>
              <a:gd name="adj" fmla="val 25000"/>
              <a:gd name="vf" fmla="val 115470"/>
            </a:avLst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71661" y="385433"/>
            <a:ext cx="1879200" cy="463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2469" y="385433"/>
            <a:ext cx="1168349" cy="8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빈 화면">
  <p:cSld name="9_빈 화면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26" descr="D:\#교재편집\★2019\박혜지대리\ssafy 입학식\추가\디자인\추가샘플1표지.png"/>
          <p:cNvPicPr preferRelativeResize="0"/>
          <p:nvPr/>
        </p:nvPicPr>
        <p:blipFill rotWithShape="1">
          <a:blip r:embed="rId2">
            <a:alphaModFix/>
          </a:blip>
          <a:srcRect t="76847" b="9855"/>
          <a:stretch/>
        </p:blipFill>
        <p:spPr>
          <a:xfrm>
            <a:off x="0" y="0"/>
            <a:ext cx="12192000" cy="803868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6"/>
          <p:cNvSpPr txBox="1">
            <a:spLocks noGrp="1"/>
          </p:cNvSpPr>
          <p:nvPr>
            <p:ph type="body" idx="1"/>
          </p:nvPr>
        </p:nvSpPr>
        <p:spPr>
          <a:xfrm>
            <a:off x="235168" y="1137770"/>
            <a:ext cx="11757992" cy="5159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95E26"/>
              </a:buClr>
              <a:buSzPts val="3200"/>
              <a:buChar char="•"/>
              <a:defRPr sz="3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Char char="•"/>
              <a:defRPr sz="20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6"/>
          <p:cNvSpPr txBox="1">
            <a:spLocks noGrp="1"/>
          </p:cNvSpPr>
          <p:nvPr>
            <p:ph type="title"/>
          </p:nvPr>
        </p:nvSpPr>
        <p:spPr>
          <a:xfrm>
            <a:off x="235168" y="134549"/>
            <a:ext cx="8269485" cy="553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6"/>
          <p:cNvSpPr/>
          <p:nvPr/>
        </p:nvSpPr>
        <p:spPr>
          <a:xfrm>
            <a:off x="9759636" y="176015"/>
            <a:ext cx="2335793" cy="475552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Confidential</a:t>
            </a:r>
            <a:endParaRPr sz="2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및 내용">
  <p:cSld name="2_제목 및 내용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7" descr="D:\#교재편집\★2019\박혜지대리\ssafy 입학식\추가\디자인\추가샘플1표지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1223484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7"/>
          <p:cNvPicPr preferRelativeResize="0"/>
          <p:nvPr/>
        </p:nvPicPr>
        <p:blipFill rotWithShape="1">
          <a:blip r:embed="rId3">
            <a:alphaModFix/>
          </a:blip>
          <a:srcRect l="9548"/>
          <a:stretch/>
        </p:blipFill>
        <p:spPr>
          <a:xfrm>
            <a:off x="0" y="1373614"/>
            <a:ext cx="12240000" cy="4128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71661" y="385433"/>
            <a:ext cx="1879200" cy="463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2469" y="389938"/>
            <a:ext cx="1168349" cy="8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구역 머리글">
  <p:cSld name="2_구역 머리글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28" descr="D:\#교재편집\★2019\박혜지대리\ssafy 입학식\추가\디자인\추가샘플1표지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1223484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28"/>
          <p:cNvSpPr/>
          <p:nvPr/>
        </p:nvSpPr>
        <p:spPr>
          <a:xfrm>
            <a:off x="3448050" y="2273300"/>
            <a:ext cx="5270500" cy="22733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8"/>
          <p:cNvSpPr/>
          <p:nvPr/>
        </p:nvSpPr>
        <p:spPr>
          <a:xfrm>
            <a:off x="3334296" y="2180123"/>
            <a:ext cx="5498008" cy="2459654"/>
          </a:xfrm>
          <a:prstGeom prst="hexagon">
            <a:avLst>
              <a:gd name="adj" fmla="val 25000"/>
              <a:gd name="vf" fmla="val 115470"/>
            </a:avLst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" name="Google Shape;35;p28"/>
          <p:cNvCxnSpPr>
            <a:stCxn id="34" idx="0"/>
          </p:cNvCxnSpPr>
          <p:nvPr/>
        </p:nvCxnSpPr>
        <p:spPr>
          <a:xfrm>
            <a:off x="8832304" y="3409950"/>
            <a:ext cx="33597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" name="Google Shape;36;p28"/>
          <p:cNvCxnSpPr/>
          <p:nvPr/>
        </p:nvCxnSpPr>
        <p:spPr>
          <a:xfrm>
            <a:off x="-24680" y="3409950"/>
            <a:ext cx="3359696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7" name="Google Shape;3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71661" y="385433"/>
            <a:ext cx="1879200" cy="463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2469" y="389938"/>
            <a:ext cx="1168349" cy="8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"/>
          <p:cNvGrpSpPr/>
          <p:nvPr/>
        </p:nvGrpSpPr>
        <p:grpSpPr>
          <a:xfrm>
            <a:off x="3071664" y="821938"/>
            <a:ext cx="6048672" cy="5214372"/>
            <a:chOff x="3071664" y="821938"/>
            <a:chExt cx="6048672" cy="5214372"/>
          </a:xfrm>
        </p:grpSpPr>
        <p:sp>
          <p:nvSpPr>
            <p:cNvPr id="57" name="Google Shape;57;p1"/>
            <p:cNvSpPr/>
            <p:nvPr/>
          </p:nvSpPr>
          <p:spPr>
            <a:xfrm>
              <a:off x="3230840" y="959159"/>
              <a:ext cx="5730321" cy="4939931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3071664" y="821938"/>
              <a:ext cx="6048672" cy="5214372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9" name="Google Shape;59;p1"/>
          <p:cNvGrpSpPr/>
          <p:nvPr/>
        </p:nvGrpSpPr>
        <p:grpSpPr>
          <a:xfrm>
            <a:off x="3987832" y="2101738"/>
            <a:ext cx="4216336" cy="2593218"/>
            <a:chOff x="3987832" y="2020486"/>
            <a:chExt cx="4216336" cy="2593218"/>
          </a:xfrm>
        </p:grpSpPr>
        <p:sp>
          <p:nvSpPr>
            <p:cNvPr id="60" name="Google Shape;60;p1"/>
            <p:cNvSpPr/>
            <p:nvPr/>
          </p:nvSpPr>
          <p:spPr>
            <a:xfrm>
              <a:off x="3987832" y="2020486"/>
              <a:ext cx="4216336" cy="18466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6000"/>
                <a:buFont typeface="Arial"/>
                <a:buNone/>
              </a:pPr>
              <a:r>
                <a:rPr lang="ko-KR" sz="60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삼성 청년</a:t>
              </a:r>
              <a:br>
                <a:rPr lang="ko-KR" sz="60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ko-KR" sz="6000" b="0" i="0" u="none" strike="noStrike" cap="none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SW 아카데미</a:t>
              </a:r>
              <a:endParaRPr/>
            </a:p>
          </p:txBody>
        </p:sp>
        <p:grpSp>
          <p:nvGrpSpPr>
            <p:cNvPr id="61" name="Google Shape;61;p1"/>
            <p:cNvGrpSpPr/>
            <p:nvPr/>
          </p:nvGrpSpPr>
          <p:grpSpPr>
            <a:xfrm>
              <a:off x="4655837" y="4126350"/>
              <a:ext cx="2880321" cy="487354"/>
              <a:chOff x="4743006" y="4141099"/>
              <a:chExt cx="2705987" cy="457856"/>
            </a:xfrm>
          </p:grpSpPr>
          <p:sp>
            <p:nvSpPr>
              <p:cNvPr id="62" name="Google Shape;62;p1"/>
              <p:cNvSpPr/>
              <p:nvPr/>
            </p:nvSpPr>
            <p:spPr>
              <a:xfrm>
                <a:off x="4743006" y="4141099"/>
                <a:ext cx="2705987" cy="457856"/>
              </a:xfrm>
              <a:prstGeom prst="rect">
                <a:avLst/>
              </a:prstGeom>
              <a:solidFill>
                <a:srgbClr val="0046A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Malgun Gothic"/>
                  <a:buNone/>
                </a:pPr>
                <a:endParaRPr sz="1600" b="1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3" name="Google Shape;63;p1"/>
              <p:cNvSpPr txBox="1"/>
              <p:nvPr/>
            </p:nvSpPr>
            <p:spPr>
              <a:xfrm>
                <a:off x="5033546" y="4239911"/>
                <a:ext cx="2124938" cy="2602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Arial"/>
                  <a:buNone/>
                </a:pPr>
                <a:r>
                  <a:rPr lang="ko-KR" sz="18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데이터분석 이론 및 실습</a:t>
                </a: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948742DB-39A6-CEC7-DD37-A193CB948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">
            <a:extLst>
              <a:ext uri="{FF2B5EF4-FFF2-40B4-BE49-F238E27FC236}">
                <a16:creationId xmlns:a16="http://schemas.microsoft.com/office/drawing/2014/main" id="{2DE1C561-C856-DDB8-E0FA-7C38AA9DE1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5168" y="1137770"/>
            <a:ext cx="11757992" cy="5159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5E26"/>
              </a:buClr>
              <a:buSzPts val="3200"/>
              <a:buChar char="•"/>
            </a:pP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실행결과</a:t>
            </a:r>
            <a:endParaRPr lang="en" altLang="ko-KR" dirty="0"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6">
            <a:extLst>
              <a:ext uri="{FF2B5EF4-FFF2-40B4-BE49-F238E27FC236}">
                <a16:creationId xmlns:a16="http://schemas.microsoft.com/office/drawing/2014/main" id="{CAB05D14-415B-2455-97B7-E21034B247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168" y="134549"/>
            <a:ext cx="9366032" cy="553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실습</a:t>
            </a:r>
            <a:r>
              <a:rPr lang="en-US" altLang="ko-KR" dirty="0"/>
              <a:t>2</a:t>
            </a:r>
            <a:r>
              <a:rPr lang="en-US" altLang="ko-KR" dirty="0"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 교통 데이터 대화형 시각화 개발</a:t>
            </a:r>
            <a:endParaRPr dirty="0"/>
          </a:p>
        </p:txBody>
      </p:sp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C7336AD-DB61-5AA0-5D38-6152A7DF9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530" y="2139950"/>
            <a:ext cx="7197300" cy="339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79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D9C61EF4-F09F-9116-19D0-B4886B9DF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">
            <a:extLst>
              <a:ext uri="{FF2B5EF4-FFF2-40B4-BE49-F238E27FC236}">
                <a16:creationId xmlns:a16="http://schemas.microsoft.com/office/drawing/2014/main" id="{285AA50F-8734-40B4-1A10-DBDD417220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5168" y="1137770"/>
            <a:ext cx="11757992" cy="5159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5E26"/>
              </a:buClr>
              <a:buSzPts val="3200"/>
              <a:buChar char="•"/>
            </a:pP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실행결과</a:t>
            </a:r>
            <a:endParaRPr lang="en" altLang="ko-KR" dirty="0"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6">
            <a:extLst>
              <a:ext uri="{FF2B5EF4-FFF2-40B4-BE49-F238E27FC236}">
                <a16:creationId xmlns:a16="http://schemas.microsoft.com/office/drawing/2014/main" id="{2E4BD1F4-3A9A-DD6B-66CE-A7408723AB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168" y="134549"/>
            <a:ext cx="9366032" cy="553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실습</a:t>
            </a:r>
            <a:r>
              <a:rPr lang="en-US" altLang="ko-KR" dirty="0"/>
              <a:t>2</a:t>
            </a:r>
            <a:r>
              <a:rPr lang="en-US" altLang="ko-KR" dirty="0"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 교통 데이터 대화형 시각화 개발</a:t>
            </a:r>
            <a:endParaRPr dirty="0"/>
          </a:p>
        </p:txBody>
      </p: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827722C-2B43-013A-1772-89A846DC3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838" y="1441070"/>
            <a:ext cx="6942324" cy="476492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4D14058-723D-1367-B73A-AF6AB3AA9275}"/>
              </a:ext>
            </a:extLst>
          </p:cNvPr>
          <p:cNvSpPr/>
          <p:nvPr/>
        </p:nvSpPr>
        <p:spPr>
          <a:xfrm>
            <a:off x="3360420" y="3177540"/>
            <a:ext cx="5623560" cy="6057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59AA6D-1D65-F6BE-3AEB-DB39837A133A}"/>
              </a:ext>
            </a:extLst>
          </p:cNvPr>
          <p:cNvSpPr txBox="1"/>
          <p:nvPr/>
        </p:nvSpPr>
        <p:spPr>
          <a:xfrm>
            <a:off x="235168" y="5647520"/>
            <a:ext cx="5376962" cy="86177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rgbClr val="795E26"/>
              </a:buClr>
              <a:buSzPts val="3200"/>
            </a:pPr>
            <a:r>
              <a:rPr lang="ko-KR" altLang="en-US" sz="2500" dirty="0">
                <a:solidFill>
                  <a:schemeClr val="tx1"/>
                </a:solidFill>
              </a:rPr>
              <a:t>마우스로 이 바를 이동시켜서 표시할 행수를 선택할 수 있습니다</a:t>
            </a:r>
          </a:p>
        </p:txBody>
      </p:sp>
      <p:sp>
        <p:nvSpPr>
          <p:cNvPr id="8" name="왼쪽 화살표[L] 7">
            <a:extLst>
              <a:ext uri="{FF2B5EF4-FFF2-40B4-BE49-F238E27FC236}">
                <a16:creationId xmlns:a16="http://schemas.microsoft.com/office/drawing/2014/main" id="{B55C7425-7680-4EF9-B27C-B05D371379F8}"/>
              </a:ext>
            </a:extLst>
          </p:cNvPr>
          <p:cNvSpPr/>
          <p:nvPr/>
        </p:nvSpPr>
        <p:spPr>
          <a:xfrm rot="8232404">
            <a:off x="1615653" y="4499430"/>
            <a:ext cx="2449473" cy="37719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9824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69B2F1DD-E22B-D6FE-A5A2-5FF9E25A0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">
            <a:extLst>
              <a:ext uri="{FF2B5EF4-FFF2-40B4-BE49-F238E27FC236}">
                <a16:creationId xmlns:a16="http://schemas.microsoft.com/office/drawing/2014/main" id="{F60C4DD4-7286-9367-3176-A69AE1C2C4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5168" y="1137770"/>
            <a:ext cx="11757992" cy="5159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5E26"/>
              </a:buClr>
              <a:buSzPts val="3200"/>
              <a:buChar char="•"/>
            </a:pP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실행결과</a:t>
            </a:r>
            <a:endParaRPr lang="en" altLang="ko-KR" dirty="0"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6">
            <a:extLst>
              <a:ext uri="{FF2B5EF4-FFF2-40B4-BE49-F238E27FC236}">
                <a16:creationId xmlns:a16="http://schemas.microsoft.com/office/drawing/2014/main" id="{04DF28B7-7A97-335D-03CF-ED3BFFA09B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168" y="134549"/>
            <a:ext cx="9366032" cy="553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실습</a:t>
            </a:r>
            <a:r>
              <a:rPr lang="en-US" altLang="ko-KR" dirty="0"/>
              <a:t>2</a:t>
            </a:r>
            <a:r>
              <a:rPr lang="en-US" altLang="ko-KR" dirty="0"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 교통 데이터 대화형 시각화 개발</a:t>
            </a:r>
            <a:endParaRPr dirty="0"/>
          </a:p>
        </p:txBody>
      </p:sp>
      <p:pic>
        <p:nvPicPr>
          <p:cNvPr id="6" name="그림 5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25D26474-A5B5-36CF-11B5-7E21052DCD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256" r="12013" b="10351"/>
          <a:stretch/>
        </p:blipFill>
        <p:spPr>
          <a:xfrm>
            <a:off x="640760" y="2608165"/>
            <a:ext cx="4869359" cy="3146355"/>
          </a:xfrm>
          <a:prstGeom prst="rect">
            <a:avLst/>
          </a:prstGeom>
        </p:spPr>
      </p:pic>
      <p:pic>
        <p:nvPicPr>
          <p:cNvPr id="8" name="그림 7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32D8788E-2018-AA56-7004-71BAD3B80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711" y="2458800"/>
            <a:ext cx="5176649" cy="40645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9BEFD6-D498-BCEB-70FB-30EDAA1C6BA6}"/>
              </a:ext>
            </a:extLst>
          </p:cNvPr>
          <p:cNvSpPr txBox="1"/>
          <p:nvPr/>
        </p:nvSpPr>
        <p:spPr>
          <a:xfrm>
            <a:off x="880879" y="1728056"/>
            <a:ext cx="4389120" cy="477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rgbClr val="795E26"/>
              </a:buClr>
              <a:buSzPts val="3200"/>
            </a:pPr>
            <a:r>
              <a:rPr lang="ko-KR" altLang="en-US" sz="2500" dirty="0">
                <a:solidFill>
                  <a:schemeClr val="tx1"/>
                </a:solidFill>
              </a:rPr>
              <a:t>표시할 행수</a:t>
            </a:r>
            <a:r>
              <a:rPr lang="en-US" altLang="ko-KR" sz="2500" dirty="0">
                <a:solidFill>
                  <a:schemeClr val="tx1"/>
                </a:solidFill>
              </a:rPr>
              <a:t>:</a:t>
            </a:r>
            <a:r>
              <a:rPr lang="ko-KR" altLang="en-US" sz="2500" dirty="0">
                <a:solidFill>
                  <a:schemeClr val="tx1"/>
                </a:solidFill>
              </a:rPr>
              <a:t> </a:t>
            </a:r>
            <a:r>
              <a:rPr lang="en-US" altLang="ko-KR" sz="2500" dirty="0">
                <a:solidFill>
                  <a:schemeClr val="tx1"/>
                </a:solidFill>
              </a:rPr>
              <a:t>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B4D7C6-E4DF-38E4-C3F0-383CB53751EC}"/>
              </a:ext>
            </a:extLst>
          </p:cNvPr>
          <p:cNvSpPr txBox="1"/>
          <p:nvPr/>
        </p:nvSpPr>
        <p:spPr>
          <a:xfrm>
            <a:off x="6309475" y="1728056"/>
            <a:ext cx="4389120" cy="477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rgbClr val="795E26"/>
              </a:buClr>
              <a:buSzPts val="3200"/>
            </a:pPr>
            <a:r>
              <a:rPr lang="ko-KR" altLang="en-US" sz="2500" dirty="0">
                <a:solidFill>
                  <a:schemeClr val="tx1"/>
                </a:solidFill>
              </a:rPr>
              <a:t>표시할 행수</a:t>
            </a:r>
            <a:r>
              <a:rPr lang="en-US" altLang="ko-KR" sz="2500" dirty="0">
                <a:solidFill>
                  <a:schemeClr val="tx1"/>
                </a:solidFill>
              </a:rPr>
              <a:t>:</a:t>
            </a:r>
            <a:r>
              <a:rPr lang="ko-KR" altLang="en-US" sz="2500" dirty="0">
                <a:solidFill>
                  <a:schemeClr val="tx1"/>
                </a:solidFill>
              </a:rPr>
              <a:t> </a:t>
            </a:r>
            <a:r>
              <a:rPr lang="en-US" altLang="ko-KR" sz="2500" dirty="0">
                <a:solidFill>
                  <a:schemeClr val="tx1"/>
                </a:solidFill>
              </a:rPr>
              <a:t>50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713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084BC4A9-2301-1C11-D26C-F26B41661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">
            <a:extLst>
              <a:ext uri="{FF2B5EF4-FFF2-40B4-BE49-F238E27FC236}">
                <a16:creationId xmlns:a16="http://schemas.microsoft.com/office/drawing/2014/main" id="{36AE9F13-86FD-866E-271E-6B14EE9689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5168" y="1137770"/>
            <a:ext cx="11757992" cy="5159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5E26"/>
              </a:buClr>
              <a:buSzPts val="3200"/>
              <a:buChar char="•"/>
            </a:pPr>
            <a:r>
              <a:rPr lang="ko-KR" altLang="en-US" dirty="0"/>
              <a:t>실행결과</a:t>
            </a:r>
            <a:endParaRPr lang="en" altLang="ko-KR" dirty="0"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95E26"/>
              </a:buClr>
              <a:buSzPts val="32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6">
            <a:extLst>
              <a:ext uri="{FF2B5EF4-FFF2-40B4-BE49-F238E27FC236}">
                <a16:creationId xmlns:a16="http://schemas.microsoft.com/office/drawing/2014/main" id="{ABAE8023-787A-268E-8780-20F139277D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168" y="134549"/>
            <a:ext cx="8034190" cy="553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실습</a:t>
            </a:r>
            <a:r>
              <a:rPr lang="en-US" altLang="ko-KR" dirty="0"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altLang="ko-KR" dirty="0" err="1">
                <a:latin typeface="Arial"/>
                <a:ea typeface="Arial"/>
                <a:cs typeface="Arial"/>
                <a:sym typeface="Arial"/>
              </a:rPr>
              <a:t>Streamlit</a:t>
            </a:r>
            <a:r>
              <a:rPr lang="en" altLang="ko-KR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심화</a:t>
            </a:r>
            <a:endParaRPr lang="ko-KR" altLang="en-US" dirty="0"/>
          </a:p>
        </p:txBody>
      </p: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1990C81-1727-6D19-DC3C-6A35A9B89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010" y="2288852"/>
            <a:ext cx="58039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160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7AD55F1E-8374-6A07-14AD-304C6E02C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">
            <a:extLst>
              <a:ext uri="{FF2B5EF4-FFF2-40B4-BE49-F238E27FC236}">
                <a16:creationId xmlns:a16="http://schemas.microsoft.com/office/drawing/2014/main" id="{3605D3AB-E7F7-0247-36A7-9B54A0E35A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5168" y="1137770"/>
            <a:ext cx="11757992" cy="5159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5E26"/>
              </a:buClr>
              <a:buSzPts val="3200"/>
              <a:buChar char="•"/>
            </a:pPr>
            <a:r>
              <a:rPr lang="ko-KR" altLang="en-US" dirty="0"/>
              <a:t>실행결과</a:t>
            </a:r>
            <a:endParaRPr lang="en" altLang="ko-KR" dirty="0"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95E26"/>
              </a:buClr>
              <a:buSzPts val="32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6">
            <a:extLst>
              <a:ext uri="{FF2B5EF4-FFF2-40B4-BE49-F238E27FC236}">
                <a16:creationId xmlns:a16="http://schemas.microsoft.com/office/drawing/2014/main" id="{49EBEDD0-0BC6-04A6-83A9-FF464624A0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168" y="134549"/>
            <a:ext cx="8034190" cy="553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실습</a:t>
            </a:r>
            <a:r>
              <a:rPr lang="en-US" altLang="ko-KR" dirty="0"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altLang="ko-KR" dirty="0" err="1">
                <a:latin typeface="Arial"/>
                <a:ea typeface="Arial"/>
                <a:cs typeface="Arial"/>
                <a:sym typeface="Arial"/>
              </a:rPr>
              <a:t>Streamlit</a:t>
            </a:r>
            <a:r>
              <a:rPr lang="en" altLang="ko-KR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심화</a:t>
            </a:r>
            <a:endParaRPr lang="ko-KR" altLang="en-US" dirty="0"/>
          </a:p>
        </p:txBody>
      </p:sp>
      <p:pic>
        <p:nvPicPr>
          <p:cNvPr id="3" name="그림 2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20F4A99F-B740-B4D1-99ED-397214704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622" y="134549"/>
            <a:ext cx="4973216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D73742F-5F0B-73C5-9D1B-B2016A3E3933}"/>
              </a:ext>
            </a:extLst>
          </p:cNvPr>
          <p:cNvSpPr/>
          <p:nvPr/>
        </p:nvSpPr>
        <p:spPr>
          <a:xfrm>
            <a:off x="5086350" y="1383030"/>
            <a:ext cx="4343400" cy="5257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9FCEC8F6-642B-49B6-6353-B13EF4DC0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68" y="2604871"/>
            <a:ext cx="4594860" cy="222546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66F105-2D65-48E7-A227-F51A1C09FE8E}"/>
              </a:ext>
            </a:extLst>
          </p:cNvPr>
          <p:cNvSpPr txBox="1"/>
          <p:nvPr/>
        </p:nvSpPr>
        <p:spPr>
          <a:xfrm>
            <a:off x="0" y="5050939"/>
            <a:ext cx="5413290" cy="124649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rgbClr val="795E26"/>
              </a:buClr>
              <a:buSzPts val="3200"/>
            </a:pPr>
            <a:r>
              <a:rPr lang="ko-KR" altLang="en-US" sz="2500" dirty="0">
                <a:solidFill>
                  <a:schemeClr val="tx1"/>
                </a:solidFill>
              </a:rPr>
              <a:t>분석할 시간대를 고르면 해당 시간의 교통량 히스토그램</a:t>
            </a:r>
            <a:r>
              <a:rPr lang="en-US" altLang="ko-KR" sz="2500" dirty="0">
                <a:solidFill>
                  <a:schemeClr val="tx1"/>
                </a:solidFill>
              </a:rPr>
              <a:t>,</a:t>
            </a:r>
            <a:r>
              <a:rPr lang="ko-KR" altLang="en-US" sz="2500" dirty="0">
                <a:solidFill>
                  <a:schemeClr val="tx1"/>
                </a:solidFill>
              </a:rPr>
              <a:t> 통계 정보를 볼 수 있습니다</a:t>
            </a:r>
          </a:p>
        </p:txBody>
      </p:sp>
      <p:sp>
        <p:nvSpPr>
          <p:cNvPr id="9" name="왼쪽 화살표[L] 8">
            <a:extLst>
              <a:ext uri="{FF2B5EF4-FFF2-40B4-BE49-F238E27FC236}">
                <a16:creationId xmlns:a16="http://schemas.microsoft.com/office/drawing/2014/main" id="{D0DAB71F-A718-295E-A106-2CCA753EF601}"/>
              </a:ext>
            </a:extLst>
          </p:cNvPr>
          <p:cNvSpPr/>
          <p:nvPr/>
        </p:nvSpPr>
        <p:spPr>
          <a:xfrm rot="8232404">
            <a:off x="4094271" y="2005730"/>
            <a:ext cx="1054563" cy="37719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4988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86BCD117-B22B-4159-B3D3-EE9AC911D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">
            <a:extLst>
              <a:ext uri="{FF2B5EF4-FFF2-40B4-BE49-F238E27FC236}">
                <a16:creationId xmlns:a16="http://schemas.microsoft.com/office/drawing/2014/main" id="{BD2A7FD0-1E06-6619-5713-F0D0221501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5168" y="1137770"/>
            <a:ext cx="11757992" cy="5159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5E26"/>
              </a:buClr>
              <a:buSzPts val="3200"/>
              <a:buChar char="•"/>
            </a:pPr>
            <a:r>
              <a:rPr lang="ko-KR" altLang="en-US" dirty="0"/>
              <a:t>실행결과</a:t>
            </a:r>
            <a:endParaRPr lang="en" altLang="ko-KR" dirty="0"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95E26"/>
              </a:buClr>
              <a:buSzPts val="32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6">
            <a:extLst>
              <a:ext uri="{FF2B5EF4-FFF2-40B4-BE49-F238E27FC236}">
                <a16:creationId xmlns:a16="http://schemas.microsoft.com/office/drawing/2014/main" id="{1C190DCD-8D58-80DC-1AD8-5459465D76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168" y="134549"/>
            <a:ext cx="8034190" cy="553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실습</a:t>
            </a:r>
            <a:r>
              <a:rPr lang="en-US" altLang="ko-KR" dirty="0"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altLang="ko-KR" dirty="0" err="1">
                <a:latin typeface="Arial"/>
                <a:ea typeface="Arial"/>
                <a:cs typeface="Arial"/>
                <a:sym typeface="Arial"/>
              </a:rPr>
              <a:t>Streamlit</a:t>
            </a:r>
            <a:r>
              <a:rPr lang="en" altLang="ko-KR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심화</a:t>
            </a:r>
            <a:endParaRPr lang="ko-KR" altLang="en-US" dirty="0"/>
          </a:p>
        </p:txBody>
      </p:sp>
      <p:pic>
        <p:nvPicPr>
          <p:cNvPr id="4" name="그림 3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173EA2BD-C23C-9204-9DA1-9E1285CB7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260" y="932379"/>
            <a:ext cx="4072067" cy="55704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64EAB7-D57F-2E9A-7C2F-7C9716182A53}"/>
              </a:ext>
            </a:extLst>
          </p:cNvPr>
          <p:cNvSpPr txBox="1"/>
          <p:nvPr/>
        </p:nvSpPr>
        <p:spPr>
          <a:xfrm>
            <a:off x="4301793" y="1621939"/>
            <a:ext cx="2118360" cy="477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rgbClr val="795E26"/>
              </a:buClr>
              <a:buSzPts val="3200"/>
            </a:pPr>
            <a:r>
              <a:rPr lang="en-US" altLang="ko-KR" sz="2500" dirty="0">
                <a:solidFill>
                  <a:schemeClr val="tx1"/>
                </a:solidFill>
              </a:rPr>
              <a:t>2</a:t>
            </a:r>
            <a:r>
              <a:rPr lang="ko-KR" altLang="en-US" sz="2500" dirty="0">
                <a:solidFill>
                  <a:schemeClr val="tx1"/>
                </a:solidFill>
              </a:rPr>
              <a:t>시 교통량</a:t>
            </a:r>
          </a:p>
        </p:txBody>
      </p:sp>
      <p:pic>
        <p:nvPicPr>
          <p:cNvPr id="10" name="그림 9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5193D93B-C4AF-8076-357D-FED1025D1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385" y="814569"/>
            <a:ext cx="4072067" cy="56034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E4728E-C4E1-94F4-043B-4159A27D045B}"/>
              </a:ext>
            </a:extLst>
          </p:cNvPr>
          <p:cNvSpPr txBox="1"/>
          <p:nvPr/>
        </p:nvSpPr>
        <p:spPr>
          <a:xfrm>
            <a:off x="9414474" y="1621939"/>
            <a:ext cx="2244126" cy="477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rgbClr val="795E26"/>
              </a:buClr>
              <a:buSzPts val="3200"/>
            </a:pPr>
            <a:r>
              <a:rPr lang="en-US" altLang="ko-KR" sz="2500" dirty="0">
                <a:solidFill>
                  <a:schemeClr val="tx1"/>
                </a:solidFill>
              </a:rPr>
              <a:t>23</a:t>
            </a:r>
            <a:r>
              <a:rPr lang="ko-KR" altLang="en-US" sz="2500" dirty="0">
                <a:solidFill>
                  <a:schemeClr val="tx1"/>
                </a:solidFill>
              </a:rPr>
              <a:t>시 교통량</a:t>
            </a:r>
          </a:p>
        </p:txBody>
      </p:sp>
    </p:spTree>
    <p:extLst>
      <p:ext uri="{BB962C8B-B14F-4D97-AF65-F5344CB8AC3E}">
        <p14:creationId xmlns:p14="http://schemas.microsoft.com/office/powerpoint/2010/main" val="2074289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1CE430C8-B225-0D3A-5871-5AFF46E42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">
            <a:extLst>
              <a:ext uri="{FF2B5EF4-FFF2-40B4-BE49-F238E27FC236}">
                <a16:creationId xmlns:a16="http://schemas.microsoft.com/office/drawing/2014/main" id="{F10FCAE1-2AD3-3ECB-4513-04CDEC5EA4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5168" y="1137770"/>
            <a:ext cx="11757992" cy="5159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5E26"/>
              </a:buClr>
              <a:buSzPts val="3200"/>
              <a:buChar char="•"/>
            </a:pP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실행결과</a:t>
            </a:r>
            <a:endParaRPr lang="en" altLang="ko-KR" dirty="0"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None/>
            </a:pPr>
            <a:endParaRPr lang="en" altLang="ko-KR" dirty="0"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None/>
            </a:pPr>
            <a:endParaRPr lang="en-US" altLang="ko-KR" dirty="0"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None/>
            </a:pPr>
            <a:endParaRPr lang="en-US" altLang="ko-KR" dirty="0"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95E26"/>
              </a:buClr>
              <a:buSzPts val="32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6">
            <a:extLst>
              <a:ext uri="{FF2B5EF4-FFF2-40B4-BE49-F238E27FC236}">
                <a16:creationId xmlns:a16="http://schemas.microsoft.com/office/drawing/2014/main" id="{3D488233-1E1E-3C88-9403-7CD88B9A55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168" y="134549"/>
            <a:ext cx="8034190" cy="553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실습</a:t>
            </a:r>
            <a:r>
              <a:rPr lang="en-US" altLang="ko-KR" dirty="0"/>
              <a:t>4</a:t>
            </a:r>
            <a:r>
              <a:rPr lang="en-US" altLang="ko-KR" dirty="0"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 교통데이터의 시각화 도구 개발</a:t>
            </a:r>
            <a:endParaRPr lang="ko-KR" altLang="en-US" dirty="0"/>
          </a:p>
        </p:txBody>
      </p: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97CFCD0-9E7A-30BD-B0C3-2481F9BF1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0" y="2470150"/>
            <a:ext cx="55626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473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E2A949AE-D263-A628-667D-009DAFD84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">
            <a:extLst>
              <a:ext uri="{FF2B5EF4-FFF2-40B4-BE49-F238E27FC236}">
                <a16:creationId xmlns:a16="http://schemas.microsoft.com/office/drawing/2014/main" id="{9BE7FF98-BDFC-12EF-12B7-6047CD6283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5168" y="1137770"/>
            <a:ext cx="11757992" cy="5159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5E26"/>
              </a:buClr>
              <a:buSzPts val="3200"/>
              <a:buChar char="•"/>
            </a:pP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실행결과</a:t>
            </a:r>
            <a:endParaRPr lang="en" altLang="ko-KR" dirty="0"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None/>
            </a:pPr>
            <a:endParaRPr lang="en" altLang="ko-KR" dirty="0"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None/>
            </a:pPr>
            <a:endParaRPr lang="en-US" altLang="ko-KR" dirty="0"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None/>
            </a:pPr>
            <a:endParaRPr lang="en-US" altLang="ko-KR" dirty="0"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95E26"/>
              </a:buClr>
              <a:buSzPts val="32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6">
            <a:extLst>
              <a:ext uri="{FF2B5EF4-FFF2-40B4-BE49-F238E27FC236}">
                <a16:creationId xmlns:a16="http://schemas.microsoft.com/office/drawing/2014/main" id="{D43338DD-AD7E-E715-B1F5-A9918F9A66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168" y="134549"/>
            <a:ext cx="8034190" cy="553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실습</a:t>
            </a:r>
            <a:r>
              <a:rPr lang="en-US" altLang="ko-KR" dirty="0"/>
              <a:t>4</a:t>
            </a:r>
            <a:r>
              <a:rPr lang="en-US" altLang="ko-KR" dirty="0"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 교통데이터의 시각화 도구 개발</a:t>
            </a:r>
            <a:endParaRPr lang="ko-KR" altLang="en-US" dirty="0"/>
          </a:p>
        </p:txBody>
      </p:sp>
      <p:pic>
        <p:nvPicPr>
          <p:cNvPr id="3" name="그림 2" descr="텍스트, 지도, 스크린샷, 아틀라스이(가) 표시된 사진&#10;&#10;자동 생성된 설명">
            <a:extLst>
              <a:ext uri="{FF2B5EF4-FFF2-40B4-BE49-F238E27FC236}">
                <a16:creationId xmlns:a16="http://schemas.microsoft.com/office/drawing/2014/main" id="{53D2A19D-089A-E5C1-0D90-A25F08996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310" y="769620"/>
            <a:ext cx="6088380" cy="608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95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561C5645-B125-97CA-E301-D509F1832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">
            <a:extLst>
              <a:ext uri="{FF2B5EF4-FFF2-40B4-BE49-F238E27FC236}">
                <a16:creationId xmlns:a16="http://schemas.microsoft.com/office/drawing/2014/main" id="{5A10E7FA-1946-DC8D-9322-5E866D107A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5168" y="1137770"/>
            <a:ext cx="11757992" cy="5159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5E26"/>
              </a:buClr>
              <a:buSzPts val="3200"/>
              <a:buChar char="•"/>
            </a:pPr>
            <a:r>
              <a:rPr lang="ko-KR" altLang="en-US" dirty="0"/>
              <a:t>실행결과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6">
            <a:extLst>
              <a:ext uri="{FF2B5EF4-FFF2-40B4-BE49-F238E27FC236}">
                <a16:creationId xmlns:a16="http://schemas.microsoft.com/office/drawing/2014/main" id="{13ACE8CC-BCEB-C0B4-92E5-3BCBF73F5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168" y="134549"/>
            <a:ext cx="8034190" cy="553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실습</a:t>
            </a:r>
            <a:r>
              <a:rPr lang="en-US" altLang="ko-KR" dirty="0"/>
              <a:t>5</a:t>
            </a:r>
            <a:r>
              <a:rPr lang="en-US" altLang="ko-KR" dirty="0"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 교통데이터의 인터랙티브 시각화</a:t>
            </a:r>
            <a:endParaRPr lang="ko-KR" altLang="en-US" dirty="0"/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A1F38B2-D0CF-7500-F52E-E206DFF12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433" y="2295202"/>
            <a:ext cx="56261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82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2C93043F-52DC-641F-3736-A91E63A77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">
            <a:extLst>
              <a:ext uri="{FF2B5EF4-FFF2-40B4-BE49-F238E27FC236}">
                <a16:creationId xmlns:a16="http://schemas.microsoft.com/office/drawing/2014/main" id="{C89831FE-639A-0636-4ED0-D4E132B9EC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5168" y="1137770"/>
            <a:ext cx="11757992" cy="5159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5E26"/>
              </a:buClr>
              <a:buSzPts val="3200"/>
              <a:buChar char="•"/>
            </a:pPr>
            <a:r>
              <a:rPr lang="ko-KR" altLang="en-US" dirty="0"/>
              <a:t>실행결과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6">
            <a:extLst>
              <a:ext uri="{FF2B5EF4-FFF2-40B4-BE49-F238E27FC236}">
                <a16:creationId xmlns:a16="http://schemas.microsoft.com/office/drawing/2014/main" id="{627F75F4-E544-549D-D960-CE82C222C1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168" y="134549"/>
            <a:ext cx="8034190" cy="553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실습</a:t>
            </a:r>
            <a:r>
              <a:rPr lang="en-US" altLang="ko-KR" dirty="0"/>
              <a:t>5</a:t>
            </a:r>
            <a:r>
              <a:rPr lang="en-US" altLang="ko-KR" dirty="0"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 교통데이터의 인터랙티브 시각화</a:t>
            </a:r>
            <a:endParaRPr lang="ko-KR" altLang="en-US" dirty="0"/>
          </a:p>
        </p:txBody>
      </p: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E81BD20-F8E1-218C-F5BF-B63C96316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744" y="814232"/>
            <a:ext cx="5490658" cy="622274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5740DB8-EF0A-D20C-2832-FDAC02DF0A28}"/>
              </a:ext>
            </a:extLst>
          </p:cNvPr>
          <p:cNvSpPr/>
          <p:nvPr/>
        </p:nvSpPr>
        <p:spPr>
          <a:xfrm>
            <a:off x="6232166" y="2427556"/>
            <a:ext cx="5391814" cy="12573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왼쪽 화살표[L] 5">
            <a:extLst>
              <a:ext uri="{FF2B5EF4-FFF2-40B4-BE49-F238E27FC236}">
                <a16:creationId xmlns:a16="http://schemas.microsoft.com/office/drawing/2014/main" id="{D40A5563-48EC-8D5F-A8B6-022E88911DB5}"/>
              </a:ext>
            </a:extLst>
          </p:cNvPr>
          <p:cNvSpPr/>
          <p:nvPr/>
        </p:nvSpPr>
        <p:spPr>
          <a:xfrm rot="9031170">
            <a:off x="4586719" y="3197889"/>
            <a:ext cx="1434453" cy="37719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463C08-C02B-7948-15A9-BBE912EF0555}"/>
              </a:ext>
            </a:extLst>
          </p:cNvPr>
          <p:cNvSpPr txBox="1"/>
          <p:nvPr/>
        </p:nvSpPr>
        <p:spPr>
          <a:xfrm>
            <a:off x="0" y="3684856"/>
            <a:ext cx="6327690" cy="86177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rgbClr val="795E26"/>
              </a:buClr>
              <a:buSzPts val="3200"/>
            </a:pPr>
            <a:r>
              <a:rPr lang="ko-KR" altLang="en-US" sz="2500" dirty="0">
                <a:solidFill>
                  <a:schemeClr val="tx1"/>
                </a:solidFill>
              </a:rPr>
              <a:t>날짜</a:t>
            </a:r>
            <a:r>
              <a:rPr lang="en-US" altLang="ko-KR" sz="2500" dirty="0">
                <a:solidFill>
                  <a:schemeClr val="tx1"/>
                </a:solidFill>
              </a:rPr>
              <a:t>,</a:t>
            </a:r>
            <a:r>
              <a:rPr lang="ko-KR" altLang="en-US" sz="2500" dirty="0">
                <a:solidFill>
                  <a:schemeClr val="tx1"/>
                </a:solidFill>
              </a:rPr>
              <a:t> 지점명을 선택해서</a:t>
            </a:r>
            <a:endParaRPr lang="en-US" altLang="ko-KR" sz="2500" dirty="0">
              <a:solidFill>
                <a:schemeClr val="tx1"/>
              </a:solidFill>
            </a:endParaRPr>
          </a:p>
          <a:p>
            <a:pPr>
              <a:buClr>
                <a:srgbClr val="795E26"/>
              </a:buClr>
              <a:buSzPts val="3200"/>
            </a:pPr>
            <a:r>
              <a:rPr lang="ko-KR" altLang="en-US" sz="2500" dirty="0">
                <a:solidFill>
                  <a:schemeClr val="tx1"/>
                </a:solidFill>
              </a:rPr>
              <a:t>시간대별 교통량 합계를 시각화 할 수 있다</a:t>
            </a:r>
          </a:p>
        </p:txBody>
      </p:sp>
    </p:spTree>
    <p:extLst>
      <p:ext uri="{BB962C8B-B14F-4D97-AF65-F5344CB8AC3E}">
        <p14:creationId xmlns:p14="http://schemas.microsoft.com/office/powerpoint/2010/main" val="338077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/>
          <p:cNvSpPr txBox="1"/>
          <p:nvPr/>
        </p:nvSpPr>
        <p:spPr>
          <a:xfrm>
            <a:off x="1976013" y="1099751"/>
            <a:ext cx="8582685" cy="581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&lt;알림&gt;</a:t>
            </a:r>
            <a:endParaRPr/>
          </a:p>
          <a:p>
            <a:pPr marL="285750" marR="0" lvl="0" indent="-31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endParaRPr sz="4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본 강의는 삼성 청년 SW아카데미의 컨텐츠로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보안서약서에 의거하여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강의 내용을 어떠한 사유로도 임의로 복사, 촬영, 녹음, 복제, 보관, 전송하거나 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허가 받지 않은 저장매체를 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이용한 보관, 제3자에게 누설, 공개,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또는 사용하는 등의 행위를 금합니다.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" name="Google Shape;70;p2"/>
          <p:cNvSpPr txBox="1">
            <a:spLocks noGrp="1"/>
          </p:cNvSpPr>
          <p:nvPr>
            <p:ph type="title"/>
          </p:nvPr>
        </p:nvSpPr>
        <p:spPr>
          <a:xfrm>
            <a:off x="235168" y="134549"/>
            <a:ext cx="8269485" cy="553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517AE461-90A0-37AA-9ED3-B3583D626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">
            <a:extLst>
              <a:ext uri="{FF2B5EF4-FFF2-40B4-BE49-F238E27FC236}">
                <a16:creationId xmlns:a16="http://schemas.microsoft.com/office/drawing/2014/main" id="{1EC14DE7-5325-1DCB-B935-C7F850BDB9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5168" y="1137770"/>
            <a:ext cx="11757992" cy="5159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5E26"/>
              </a:buClr>
              <a:buSzPts val="3200"/>
              <a:buChar char="•"/>
            </a:pPr>
            <a:r>
              <a:rPr lang="ko-KR" altLang="en-US" dirty="0"/>
              <a:t>실행결과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6">
            <a:extLst>
              <a:ext uri="{FF2B5EF4-FFF2-40B4-BE49-F238E27FC236}">
                <a16:creationId xmlns:a16="http://schemas.microsoft.com/office/drawing/2014/main" id="{8288FD57-52F6-8571-E593-F3F43C8ECA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168" y="134549"/>
            <a:ext cx="8034190" cy="553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실습</a:t>
            </a:r>
            <a:r>
              <a:rPr lang="en-US" altLang="ko-KR" dirty="0"/>
              <a:t>5</a:t>
            </a:r>
            <a:r>
              <a:rPr lang="en-US" altLang="ko-KR" dirty="0"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 교통데이터의 인터랙티브 시각화</a:t>
            </a:r>
            <a:endParaRPr lang="ko-KR" altLang="en-US" dirty="0"/>
          </a:p>
        </p:txBody>
      </p:sp>
      <p:pic>
        <p:nvPicPr>
          <p:cNvPr id="4" name="그림 3" descr="텍스트, 폰트, 스크린샷, 그래프이(가) 표시된 사진&#10;&#10;자동 생성된 설명">
            <a:extLst>
              <a:ext uri="{FF2B5EF4-FFF2-40B4-BE49-F238E27FC236}">
                <a16:creationId xmlns:a16="http://schemas.microsoft.com/office/drawing/2014/main" id="{2DF7BAC5-660F-98C8-A6AC-60F9F30EF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020" y="1000464"/>
            <a:ext cx="6591300" cy="57229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2C1C88-0394-122B-4E93-A6956870B3DD}"/>
              </a:ext>
            </a:extLst>
          </p:cNvPr>
          <p:cNvSpPr txBox="1"/>
          <p:nvPr/>
        </p:nvSpPr>
        <p:spPr>
          <a:xfrm>
            <a:off x="267723" y="2084280"/>
            <a:ext cx="5413290" cy="124649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rgbClr val="795E26"/>
              </a:buClr>
              <a:buSzPts val="3200"/>
            </a:pPr>
            <a:r>
              <a:rPr lang="en-US" altLang="ko-KR" sz="2500" dirty="0">
                <a:solidFill>
                  <a:schemeClr val="tx1"/>
                </a:solidFill>
              </a:rPr>
              <a:t>2024</a:t>
            </a:r>
            <a:r>
              <a:rPr lang="ko-KR" altLang="en-US" sz="2500" dirty="0">
                <a:solidFill>
                  <a:schemeClr val="tx1"/>
                </a:solidFill>
              </a:rPr>
              <a:t>년</a:t>
            </a:r>
            <a:r>
              <a:rPr lang="en-US" altLang="ko-KR" sz="2500" dirty="0">
                <a:solidFill>
                  <a:schemeClr val="tx1"/>
                </a:solidFill>
              </a:rPr>
              <a:t>07</a:t>
            </a:r>
            <a:r>
              <a:rPr lang="ko-KR" altLang="en-US" sz="2500" dirty="0">
                <a:solidFill>
                  <a:schemeClr val="tx1"/>
                </a:solidFill>
              </a:rPr>
              <a:t>월</a:t>
            </a:r>
            <a:r>
              <a:rPr lang="en-US" altLang="ko-KR" sz="2500" dirty="0">
                <a:solidFill>
                  <a:schemeClr val="tx1"/>
                </a:solidFill>
              </a:rPr>
              <a:t>25</a:t>
            </a:r>
            <a:r>
              <a:rPr lang="ko-KR" altLang="en-US" sz="2500" dirty="0">
                <a:solidFill>
                  <a:schemeClr val="tx1"/>
                </a:solidFill>
              </a:rPr>
              <a:t>일 </a:t>
            </a:r>
            <a:endParaRPr lang="en-US" altLang="ko-KR" sz="2500" dirty="0">
              <a:solidFill>
                <a:schemeClr val="tx1"/>
              </a:solidFill>
            </a:endParaRPr>
          </a:p>
          <a:p>
            <a:pPr>
              <a:buClr>
                <a:srgbClr val="795E26"/>
              </a:buClr>
              <a:buSzPts val="3200"/>
            </a:pPr>
            <a:r>
              <a:rPr lang="ko-KR" altLang="en-US" sz="2500" dirty="0">
                <a:solidFill>
                  <a:schemeClr val="tx1"/>
                </a:solidFill>
              </a:rPr>
              <a:t>잠실대교</a:t>
            </a:r>
            <a:r>
              <a:rPr lang="en-US" altLang="ko-KR" sz="2500" dirty="0">
                <a:solidFill>
                  <a:schemeClr val="tx1"/>
                </a:solidFill>
              </a:rPr>
              <a:t>,</a:t>
            </a:r>
            <a:r>
              <a:rPr lang="ko-KR" altLang="en-US" sz="2500" dirty="0">
                <a:solidFill>
                  <a:schemeClr val="tx1"/>
                </a:solidFill>
              </a:rPr>
              <a:t> 동호로</a:t>
            </a:r>
            <a:r>
              <a:rPr lang="en-US" altLang="ko-KR" sz="2500" dirty="0">
                <a:solidFill>
                  <a:schemeClr val="tx1"/>
                </a:solidFill>
              </a:rPr>
              <a:t>(</a:t>
            </a:r>
            <a:r>
              <a:rPr lang="ko-KR" altLang="en-US" sz="2500" dirty="0">
                <a:solidFill>
                  <a:schemeClr val="tx1"/>
                </a:solidFill>
              </a:rPr>
              <a:t>장충체육관</a:t>
            </a:r>
            <a:r>
              <a:rPr lang="en-US" altLang="ko-KR" sz="2500" dirty="0">
                <a:solidFill>
                  <a:schemeClr val="tx1"/>
                </a:solidFill>
              </a:rPr>
              <a:t>)</a:t>
            </a:r>
            <a:r>
              <a:rPr lang="ko-KR" altLang="en-US" sz="2500" dirty="0">
                <a:solidFill>
                  <a:schemeClr val="tx1"/>
                </a:solidFill>
              </a:rPr>
              <a:t>의 시간대별 교통량 합계 </a:t>
            </a:r>
          </a:p>
        </p:txBody>
      </p:sp>
    </p:spTree>
    <p:extLst>
      <p:ext uri="{BB962C8B-B14F-4D97-AF65-F5344CB8AC3E}">
        <p14:creationId xmlns:p14="http://schemas.microsoft.com/office/powerpoint/2010/main" val="2074226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0"/>
          <p:cNvSpPr txBox="1">
            <a:spLocks noGrp="1"/>
          </p:cNvSpPr>
          <p:nvPr>
            <p:ph type="title" idx="4294967295"/>
          </p:nvPr>
        </p:nvSpPr>
        <p:spPr>
          <a:xfrm>
            <a:off x="3529012" y="3151981"/>
            <a:ext cx="5133975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altLang="en-US" sz="3200" b="1" dirty="0">
                <a:solidFill>
                  <a:srgbClr val="000000"/>
                </a:solidFill>
              </a:rPr>
              <a:t>과제 알고리즘</a:t>
            </a:r>
            <a:endParaRPr sz="32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B4156D11-2E53-1061-EE4F-135AE1749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">
            <a:extLst>
              <a:ext uri="{FF2B5EF4-FFF2-40B4-BE49-F238E27FC236}">
                <a16:creationId xmlns:a16="http://schemas.microsoft.com/office/drawing/2014/main" id="{949EA2B0-CCB8-B401-FB52-D7D30CB7E1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5168" y="1137770"/>
            <a:ext cx="11757992" cy="5159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5E26"/>
              </a:buClr>
              <a:buSzPts val="3200"/>
              <a:buChar char="•"/>
            </a:pP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실행결과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6">
            <a:extLst>
              <a:ext uri="{FF2B5EF4-FFF2-40B4-BE49-F238E27FC236}">
                <a16:creationId xmlns:a16="http://schemas.microsoft.com/office/drawing/2014/main" id="{385DAEC6-0580-C281-6E0A-CF6695BC20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168" y="134549"/>
            <a:ext cx="8034190" cy="553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과</a:t>
            </a:r>
            <a:r>
              <a:rPr lang="ko-KR" altLang="en-US" dirty="0"/>
              <a:t>제</a:t>
            </a:r>
            <a:r>
              <a:rPr lang="en-US" altLang="ko-KR" dirty="0"/>
              <a:t>1</a:t>
            </a:r>
            <a:r>
              <a:rPr lang="en-US" altLang="ko-KR" dirty="0"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 인터랙티브 시각화 개발</a:t>
            </a:r>
            <a:endParaRPr lang="ko-KR" altLang="en-US" dirty="0"/>
          </a:p>
        </p:txBody>
      </p: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EBE3E19-B364-8976-8FC0-1E2B9FB02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030" y="2326952"/>
            <a:ext cx="59690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47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B0C30A15-0E33-EB34-9046-529F1A3C4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">
            <a:extLst>
              <a:ext uri="{FF2B5EF4-FFF2-40B4-BE49-F238E27FC236}">
                <a16:creationId xmlns:a16="http://schemas.microsoft.com/office/drawing/2014/main" id="{0B5647A3-6436-6AD9-9F11-3BC4CAFE29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5168" y="1137770"/>
            <a:ext cx="11757992" cy="5159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5E26"/>
              </a:buClr>
              <a:buSzPts val="3200"/>
              <a:buChar char="•"/>
            </a:pP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실행결과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6">
            <a:extLst>
              <a:ext uri="{FF2B5EF4-FFF2-40B4-BE49-F238E27FC236}">
                <a16:creationId xmlns:a16="http://schemas.microsoft.com/office/drawing/2014/main" id="{B41E5331-6733-85B3-D032-165F5CB592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168" y="134549"/>
            <a:ext cx="8034190" cy="553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과</a:t>
            </a:r>
            <a:r>
              <a:rPr lang="ko-KR" altLang="en-US" dirty="0"/>
              <a:t>제</a:t>
            </a:r>
            <a:r>
              <a:rPr lang="en-US" altLang="ko-KR" dirty="0"/>
              <a:t>1</a:t>
            </a:r>
            <a:r>
              <a:rPr lang="en-US" altLang="ko-KR" dirty="0"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 인터랙티브 시각화 개발</a:t>
            </a:r>
            <a:endParaRPr lang="ko-KR" altLang="en-US" dirty="0"/>
          </a:p>
        </p:txBody>
      </p:sp>
      <p:pic>
        <p:nvPicPr>
          <p:cNvPr id="3" name="그림 2" descr="텍스트, 스크린샷, 폰트, 그래프이(가) 표시된 사진&#10;&#10;자동 생성된 설명">
            <a:extLst>
              <a:ext uri="{FF2B5EF4-FFF2-40B4-BE49-F238E27FC236}">
                <a16:creationId xmlns:a16="http://schemas.microsoft.com/office/drawing/2014/main" id="{E884468D-90D9-6357-B307-48B2CB4EF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612" y="686940"/>
            <a:ext cx="6190776" cy="617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41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6C4804B1-6F54-9428-88D8-BAAC74031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">
            <a:extLst>
              <a:ext uri="{FF2B5EF4-FFF2-40B4-BE49-F238E27FC236}">
                <a16:creationId xmlns:a16="http://schemas.microsoft.com/office/drawing/2014/main" id="{D4355BA1-7359-CC46-8137-D01EE649C2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5168" y="1137770"/>
            <a:ext cx="11757992" cy="5159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5E26"/>
              </a:buClr>
              <a:buSzPts val="3200"/>
              <a:buChar char="•"/>
            </a:pPr>
            <a:r>
              <a:rPr lang="ko-KR" altLang="en-US" dirty="0"/>
              <a:t>실행결과</a:t>
            </a:r>
            <a:endParaRPr lang="en" altLang="ko-KR" dirty="0"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None/>
            </a:pPr>
            <a:endParaRPr lang="en-US" altLang="ko-KR" dirty="0"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None/>
            </a:pPr>
            <a:endParaRPr lang="en-US" altLang="ko-KR" dirty="0"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95E26"/>
              </a:buClr>
              <a:buSzPts val="32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6">
            <a:extLst>
              <a:ext uri="{FF2B5EF4-FFF2-40B4-BE49-F238E27FC236}">
                <a16:creationId xmlns:a16="http://schemas.microsoft.com/office/drawing/2014/main" id="{745F253B-7D08-3ACF-7B47-5DCABCC450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168" y="134549"/>
            <a:ext cx="8034190" cy="553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과</a:t>
            </a:r>
            <a:r>
              <a:rPr lang="ko-KR" altLang="en-US" dirty="0"/>
              <a:t>제</a:t>
            </a:r>
            <a:r>
              <a:rPr lang="en-US" altLang="ko-KR" dirty="0"/>
              <a:t>2</a:t>
            </a:r>
            <a:r>
              <a:rPr lang="en-US" altLang="ko-KR" dirty="0"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altLang="ko-KR" dirty="0" err="1">
                <a:latin typeface="Arial"/>
                <a:ea typeface="Arial"/>
                <a:cs typeface="Arial"/>
                <a:sym typeface="Arial"/>
              </a:rPr>
              <a:t>Streamlit</a:t>
            </a:r>
            <a:r>
              <a:rPr lang="en" altLang="ko-KR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시각화 구현</a:t>
            </a:r>
            <a:endParaRPr lang="ko-KR" altLang="en-US" dirty="0"/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DAB150C-34F7-4DEF-8F47-5B2199042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760" y="2244402"/>
            <a:ext cx="63881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41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21B1F94D-F1E2-6159-6723-C37782A96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">
            <a:extLst>
              <a:ext uri="{FF2B5EF4-FFF2-40B4-BE49-F238E27FC236}">
                <a16:creationId xmlns:a16="http://schemas.microsoft.com/office/drawing/2014/main" id="{A4B2CA4B-C680-5A17-3038-98B4D6AE86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5168" y="1137770"/>
            <a:ext cx="11757992" cy="5159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5E26"/>
              </a:buClr>
              <a:buSzPts val="3200"/>
              <a:buChar char="•"/>
            </a:pPr>
            <a:r>
              <a:rPr lang="ko-KR" altLang="en-US" dirty="0"/>
              <a:t>실행결과</a:t>
            </a:r>
            <a:endParaRPr lang="en" altLang="ko-KR" dirty="0"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None/>
            </a:pPr>
            <a:endParaRPr lang="en-US" altLang="ko-KR" dirty="0"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None/>
            </a:pPr>
            <a:endParaRPr lang="en-US" altLang="ko-KR" dirty="0"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95E26"/>
              </a:buClr>
              <a:buSzPts val="32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6">
            <a:extLst>
              <a:ext uri="{FF2B5EF4-FFF2-40B4-BE49-F238E27FC236}">
                <a16:creationId xmlns:a16="http://schemas.microsoft.com/office/drawing/2014/main" id="{CE6E4580-1457-0ABC-998C-505E228E7D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168" y="134549"/>
            <a:ext cx="8034190" cy="553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과</a:t>
            </a:r>
            <a:r>
              <a:rPr lang="ko-KR" altLang="en-US" dirty="0"/>
              <a:t>제</a:t>
            </a:r>
            <a:r>
              <a:rPr lang="en-US" altLang="ko-KR" dirty="0"/>
              <a:t>2</a:t>
            </a:r>
            <a:r>
              <a:rPr lang="en-US" altLang="ko-KR" dirty="0"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altLang="ko-KR" dirty="0" err="1">
                <a:latin typeface="Arial"/>
                <a:ea typeface="Arial"/>
                <a:cs typeface="Arial"/>
                <a:sym typeface="Arial"/>
              </a:rPr>
              <a:t>Streamlit</a:t>
            </a:r>
            <a:r>
              <a:rPr lang="en" altLang="ko-KR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시각화 구현</a:t>
            </a:r>
            <a:endParaRPr lang="ko-KR" altLang="en-US" dirty="0"/>
          </a:p>
        </p:txBody>
      </p:sp>
      <p:pic>
        <p:nvPicPr>
          <p:cNvPr id="3" name="그림 2" descr="텍스트, 소프트웨어, 폰트, 스크린샷이(가) 표시된 사진&#10;&#10;자동 생성된 설명">
            <a:extLst>
              <a:ext uri="{FF2B5EF4-FFF2-40B4-BE49-F238E27FC236}">
                <a16:creationId xmlns:a16="http://schemas.microsoft.com/office/drawing/2014/main" id="{A4FDCB20-9FDD-98AC-D211-DF233D699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0" y="1839607"/>
            <a:ext cx="6199922" cy="3755989"/>
          </a:xfrm>
          <a:prstGeom prst="rect">
            <a:avLst/>
          </a:prstGeom>
        </p:spPr>
      </p:pic>
      <p:pic>
        <p:nvPicPr>
          <p:cNvPr id="6" name="그림 5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D9BD7670-C9DB-05F7-3ED8-2A2CC6366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212" y="2903444"/>
            <a:ext cx="5991827" cy="371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132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3"/>
          <p:cNvSpPr/>
          <p:nvPr/>
        </p:nvSpPr>
        <p:spPr>
          <a:xfrm>
            <a:off x="3264989" y="959158"/>
            <a:ext cx="5730321" cy="4939931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3"/>
          <p:cNvSpPr/>
          <p:nvPr/>
        </p:nvSpPr>
        <p:spPr>
          <a:xfrm>
            <a:off x="3105814" y="821938"/>
            <a:ext cx="6048672" cy="5214372"/>
          </a:xfrm>
          <a:prstGeom prst="hexagon">
            <a:avLst>
              <a:gd name="adj" fmla="val 25000"/>
              <a:gd name="vf" fmla="val 115470"/>
            </a:avLst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2" name="Google Shape;222;p23"/>
          <p:cNvGrpSpPr/>
          <p:nvPr/>
        </p:nvGrpSpPr>
        <p:grpSpPr>
          <a:xfrm>
            <a:off x="3885697" y="1632366"/>
            <a:ext cx="4488903" cy="3394564"/>
            <a:chOff x="3885695" y="1688262"/>
            <a:chExt cx="4488903" cy="3394564"/>
          </a:xfrm>
        </p:grpSpPr>
        <p:sp>
          <p:nvSpPr>
            <p:cNvPr id="223" name="Google Shape;223;p23"/>
            <p:cNvSpPr/>
            <p:nvPr/>
          </p:nvSpPr>
          <p:spPr>
            <a:xfrm>
              <a:off x="3885695" y="1688262"/>
              <a:ext cx="4488903" cy="27699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0" b="1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내일 </a:t>
              </a:r>
              <a:endParaRPr sz="60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0" b="1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방송에서</a:t>
              </a:r>
              <a:endParaRPr sz="60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0" b="1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만나요!</a:t>
              </a:r>
              <a:endParaRPr sz="60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4" name="Google Shape;224;p23"/>
            <p:cNvGrpSpPr/>
            <p:nvPr/>
          </p:nvGrpSpPr>
          <p:grpSpPr>
            <a:xfrm>
              <a:off x="4657751" y="4595472"/>
              <a:ext cx="2880322" cy="487354"/>
              <a:chOff x="4744802" y="4581827"/>
              <a:chExt cx="2705987" cy="457856"/>
            </a:xfrm>
          </p:grpSpPr>
          <p:sp>
            <p:nvSpPr>
              <p:cNvPr id="225" name="Google Shape;225;p23"/>
              <p:cNvSpPr/>
              <p:nvPr/>
            </p:nvSpPr>
            <p:spPr>
              <a:xfrm>
                <a:off x="4744802" y="4581827"/>
                <a:ext cx="2705987" cy="457856"/>
              </a:xfrm>
              <a:prstGeom prst="rect">
                <a:avLst/>
              </a:prstGeom>
              <a:solidFill>
                <a:srgbClr val="0046A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23"/>
              <p:cNvSpPr txBox="1"/>
              <p:nvPr/>
            </p:nvSpPr>
            <p:spPr>
              <a:xfrm>
                <a:off x="4950589" y="4680638"/>
                <a:ext cx="2290817" cy="2602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삼성 청년 SW 아카데미</a:t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"/>
          <p:cNvSpPr txBox="1"/>
          <p:nvPr/>
        </p:nvSpPr>
        <p:spPr>
          <a:xfrm>
            <a:off x="1903955" y="3216274"/>
            <a:ext cx="9388333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ko-KR" sz="4400" b="1" dirty="0">
                <a:solidFill>
                  <a:schemeClr val="dk1"/>
                </a:solidFill>
              </a:rPr>
              <a:t>9</a:t>
            </a:r>
            <a:r>
              <a:rPr lang="ko-KR" altLang="en-US" sz="4400" b="1" dirty="0">
                <a:solidFill>
                  <a:schemeClr val="dk1"/>
                </a:solidFill>
              </a:rPr>
              <a:t>월</a:t>
            </a:r>
            <a:r>
              <a:rPr lang="en-US" altLang="ko-KR" sz="4400" b="1" dirty="0">
                <a:solidFill>
                  <a:schemeClr val="dk1"/>
                </a:solidFill>
              </a:rPr>
              <a:t>23</a:t>
            </a:r>
            <a:r>
              <a:rPr lang="ko-KR" altLang="en-US" sz="4400" b="1" dirty="0">
                <a:solidFill>
                  <a:schemeClr val="dk1"/>
                </a:solidFill>
              </a:rPr>
              <a:t>일 </a:t>
            </a:r>
            <a:r>
              <a:rPr lang="ko-KR" altLang="en-US" sz="4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실습 및 과제 알고리즘</a:t>
            </a:r>
            <a:endParaRPr sz="4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"/>
          <p:cNvSpPr txBox="1">
            <a:spLocks noGrp="1"/>
          </p:cNvSpPr>
          <p:nvPr>
            <p:ph type="title" idx="4294967295"/>
          </p:nvPr>
        </p:nvSpPr>
        <p:spPr>
          <a:xfrm>
            <a:off x="3529012" y="3151981"/>
            <a:ext cx="5133975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altLang="en-US" sz="3200" b="1" dirty="0">
                <a:solidFill>
                  <a:srgbClr val="000000"/>
                </a:solidFill>
              </a:rPr>
              <a:t>실습 알고리즘</a:t>
            </a:r>
            <a:endParaRPr sz="32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499DA0AD-E2D5-172E-2D4F-43A183BDA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">
            <a:extLst>
              <a:ext uri="{FF2B5EF4-FFF2-40B4-BE49-F238E27FC236}">
                <a16:creationId xmlns:a16="http://schemas.microsoft.com/office/drawing/2014/main" id="{4A9B7A1A-313A-8D43-54F8-92D42596CE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5168" y="1137770"/>
            <a:ext cx="11757992" cy="5159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rmAutofit/>
            <a:scene3d>
              <a:camera prst="orthographicFront"/>
              <a:lightRig rig="threePt" dir="t"/>
            </a:scene3d>
            <a:sp3d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5E26"/>
              </a:buClr>
              <a:buSzPts val="3200"/>
              <a:buChar char="•"/>
            </a:pPr>
            <a:r>
              <a:rPr lang="ko-KR" altLang="en-US" dirty="0"/>
              <a:t>활용 데이터</a:t>
            </a:r>
            <a:r>
              <a:rPr lang="en-US" altLang="ko-KR" dirty="0"/>
              <a:t>:</a:t>
            </a:r>
            <a:r>
              <a:rPr lang="ko-KR" altLang="en-US" dirty="0"/>
              <a:t>서울특별시 지점별 </a:t>
            </a:r>
            <a:r>
              <a:rPr lang="ko-KR" altLang="en-US" dirty="0" err="1"/>
              <a:t>일자별</a:t>
            </a:r>
            <a:r>
              <a:rPr lang="ko-KR" altLang="en-US" dirty="0"/>
              <a:t> 교통량</a:t>
            </a:r>
            <a:r>
              <a:rPr lang="en-US" altLang="ko-KR" dirty="0"/>
              <a:t>(2024</a:t>
            </a:r>
            <a:r>
              <a:rPr lang="ko-KR" altLang="en-US" dirty="0"/>
              <a:t>년 </a:t>
            </a:r>
            <a:r>
              <a:rPr lang="en-US" altLang="ko-KR" dirty="0"/>
              <a:t>7</a:t>
            </a:r>
            <a:r>
              <a:rPr lang="ko-KR" altLang="en-US" dirty="0"/>
              <a:t>월</a:t>
            </a:r>
            <a:r>
              <a:rPr lang="en-US" altLang="ko-KR" dirty="0"/>
              <a:t>)</a:t>
            </a:r>
            <a:endParaRPr lang="ko-KR" altLang="en-US" dirty="0"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None/>
            </a:pPr>
            <a:endParaRPr lang="en-US" altLang="ko-KR" dirty="0">
              <a:solidFill>
                <a:schemeClr val="bg1"/>
              </a:solidFill>
              <a:effectLst>
                <a:glow rad="38100">
                  <a:schemeClr val="tx1"/>
                </a:glow>
              </a:effectLst>
              <a:highlight>
                <a:srgbClr val="000000"/>
              </a:highlight>
            </a:endParaRPr>
          </a:p>
        </p:txBody>
      </p:sp>
      <p:sp>
        <p:nvSpPr>
          <p:cNvPr id="100" name="Google Shape;100;p6">
            <a:extLst>
              <a:ext uri="{FF2B5EF4-FFF2-40B4-BE49-F238E27FC236}">
                <a16:creationId xmlns:a16="http://schemas.microsoft.com/office/drawing/2014/main" id="{941F3DDE-1E01-375E-DDC3-57A04CFAAD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168" y="134549"/>
            <a:ext cx="7570686" cy="553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실습에서 사용하는 데이터셋</a:t>
            </a:r>
            <a:endParaRPr dirty="0"/>
          </a:p>
        </p:txBody>
      </p:sp>
      <p:pic>
        <p:nvPicPr>
          <p:cNvPr id="5" name="그림 4" descr="텍스트, 번호, 폰트, 소프트웨어이(가) 표시된 사진&#10;&#10;자동 생성된 설명">
            <a:extLst>
              <a:ext uri="{FF2B5EF4-FFF2-40B4-BE49-F238E27FC236}">
                <a16:creationId xmlns:a16="http://schemas.microsoft.com/office/drawing/2014/main" id="{60A7A529-DEA5-019E-54B8-325FD7DE4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107" y="1837147"/>
            <a:ext cx="7772400" cy="38830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C2E118-083B-2552-D322-8F240725BEE4}"/>
              </a:ext>
            </a:extLst>
          </p:cNvPr>
          <p:cNvSpPr txBox="1"/>
          <p:nvPr/>
        </p:nvSpPr>
        <p:spPr>
          <a:xfrm>
            <a:off x="2127107" y="5878150"/>
            <a:ext cx="7507705" cy="7078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1E4E79"/>
                </a:solidFill>
              </a:rPr>
              <a:t>출처</a:t>
            </a:r>
            <a:r>
              <a:rPr lang="en-US" altLang="ko-KR" sz="2000" dirty="0">
                <a:solidFill>
                  <a:srgbClr val="1E4E79"/>
                </a:solidFill>
              </a:rPr>
              <a:t>:</a:t>
            </a:r>
            <a:r>
              <a:rPr lang="ko-KR" altLang="en-US" sz="2000" dirty="0">
                <a:solidFill>
                  <a:srgbClr val="1E4E79"/>
                </a:solidFill>
              </a:rPr>
              <a:t> </a:t>
            </a:r>
            <a:endParaRPr lang="en-US" altLang="ko-KR" sz="2000" dirty="0">
              <a:solidFill>
                <a:srgbClr val="1E4E79"/>
              </a:solidFill>
            </a:endParaRPr>
          </a:p>
          <a:p>
            <a:r>
              <a:rPr lang="en" altLang="ko-KR" sz="2000" dirty="0">
                <a:solidFill>
                  <a:srgbClr val="1E4E79"/>
                </a:solidFill>
              </a:rPr>
              <a:t>https://</a:t>
            </a:r>
            <a:r>
              <a:rPr lang="en" altLang="ko-KR" sz="2000" dirty="0" err="1">
                <a:solidFill>
                  <a:srgbClr val="1E4E79"/>
                </a:solidFill>
              </a:rPr>
              <a:t>topis.seoul.go.kr</a:t>
            </a:r>
            <a:r>
              <a:rPr lang="en" altLang="ko-KR" sz="2000" dirty="0">
                <a:solidFill>
                  <a:srgbClr val="1E4E79"/>
                </a:solidFill>
              </a:rPr>
              <a:t>/</a:t>
            </a:r>
            <a:r>
              <a:rPr lang="en" altLang="ko-KR" sz="2000" dirty="0" err="1">
                <a:solidFill>
                  <a:srgbClr val="1E4E79"/>
                </a:solidFill>
              </a:rPr>
              <a:t>refRoom</a:t>
            </a:r>
            <a:r>
              <a:rPr lang="en" altLang="ko-KR" sz="2000" dirty="0">
                <a:solidFill>
                  <a:srgbClr val="1E4E79"/>
                </a:solidFill>
              </a:rPr>
              <a:t>/openRefRoom_2.do</a:t>
            </a:r>
            <a:endParaRPr lang="ko-KR" altLang="en-US" sz="2000" dirty="0">
              <a:solidFill>
                <a:srgbClr val="1E4E79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56DE55F-C7C1-C882-9761-A0AFF2768E07}"/>
              </a:ext>
            </a:extLst>
          </p:cNvPr>
          <p:cNvSpPr/>
          <p:nvPr/>
        </p:nvSpPr>
        <p:spPr>
          <a:xfrm>
            <a:off x="3914454" y="4767616"/>
            <a:ext cx="1273995" cy="82193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94053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AE3F595B-32C7-FC7D-9EDF-8FE42CD09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">
            <a:extLst>
              <a:ext uri="{FF2B5EF4-FFF2-40B4-BE49-F238E27FC236}">
                <a16:creationId xmlns:a16="http://schemas.microsoft.com/office/drawing/2014/main" id="{79818BF5-4196-0ED2-B0D3-92A4EAADE3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5168" y="1137770"/>
            <a:ext cx="11757992" cy="5159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rmAutofit/>
            <a:scene3d>
              <a:camera prst="orthographicFront"/>
              <a:lightRig rig="threePt" dir="t"/>
            </a:scene3d>
            <a:sp3d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5E26"/>
              </a:buClr>
              <a:buSzPts val="3200"/>
              <a:buChar char="•"/>
            </a:pP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실습에서 </a:t>
            </a:r>
            <a:r>
              <a:rPr lang="en" altLang="ko-KR" dirty="0">
                <a:latin typeface="Arial"/>
                <a:ea typeface="Arial"/>
                <a:cs typeface="Arial"/>
                <a:sym typeface="Arial"/>
              </a:rPr>
              <a:t>Excel</a:t>
            </a: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파일을 </a:t>
            </a:r>
            <a:r>
              <a:rPr lang="ko-KR" altLang="en-US" dirty="0" err="1">
                <a:latin typeface="Arial"/>
                <a:ea typeface="Arial"/>
                <a:cs typeface="Arial"/>
                <a:sym typeface="Arial"/>
              </a:rPr>
              <a:t>읽어들이</a:t>
            </a: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 위해 </a:t>
            </a:r>
            <a:r>
              <a:rPr lang="en" altLang="ko-KR" dirty="0" err="1">
                <a:latin typeface="Arial"/>
                <a:ea typeface="Arial"/>
                <a:cs typeface="Arial"/>
                <a:sym typeface="Arial"/>
              </a:rPr>
              <a:t>openpyxl</a:t>
            </a: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라이브러리 설치하기</a:t>
            </a:r>
            <a:endParaRPr lang="en-US" altLang="ko-KR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5E26"/>
              </a:buClr>
              <a:buSzPts val="3200"/>
              <a:buChar char="•"/>
            </a:pPr>
            <a:endParaRPr lang="en-US" altLang="ko-KR" dirty="0">
              <a:solidFill>
                <a:schemeClr val="bg1"/>
              </a:solidFill>
              <a:effectLst>
                <a:glow rad="38100">
                  <a:schemeClr val="tx1"/>
                </a:glow>
              </a:effectLst>
              <a:highlight>
                <a:srgbClr val="000000"/>
              </a:highlight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3000" dirty="0">
                <a:solidFill>
                  <a:schemeClr val="accent1">
                    <a:lumMod val="75000"/>
                  </a:schemeClr>
                </a:solidFill>
              </a:rPr>
              <a:t>터미널에서 해당 명령어를 사용해 설치하기</a:t>
            </a:r>
            <a:endParaRPr lang="en-US" altLang="ko-KR" sz="30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ko-KR" sz="3000" dirty="0">
              <a:solidFill>
                <a:schemeClr val="accent1">
                  <a:lumMod val="75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5E26"/>
              </a:buClr>
              <a:buSzPts val="3200"/>
              <a:buNone/>
            </a:pPr>
            <a:r>
              <a:rPr lang="en-US" altLang="ko-KR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glow rad="38100">
                    <a:schemeClr val="tx1"/>
                  </a:glow>
                </a:effectLst>
              </a:rPr>
              <a:t>	</a:t>
            </a:r>
            <a:r>
              <a:rPr lang="en-US" altLang="ko-KR" dirty="0"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  <a:highlight>
                  <a:srgbClr val="000000"/>
                </a:highlight>
              </a:rPr>
              <a:t>pip install </a:t>
            </a:r>
            <a:r>
              <a:rPr lang="en-US" altLang="ko-KR" dirty="0" err="1"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  <a:highlight>
                  <a:srgbClr val="000000"/>
                </a:highlight>
              </a:rPr>
              <a:t>openpyxl</a:t>
            </a:r>
            <a:endParaRPr lang="en-US" altLang="ko-KR" dirty="0">
              <a:solidFill>
                <a:schemeClr val="bg1"/>
              </a:solidFill>
              <a:effectLst>
                <a:glow rad="38100">
                  <a:schemeClr val="tx1"/>
                </a:glow>
              </a:effectLst>
              <a:highlight>
                <a:srgbClr val="000000"/>
              </a:highlight>
            </a:endParaRPr>
          </a:p>
        </p:txBody>
      </p:sp>
      <p:sp>
        <p:nvSpPr>
          <p:cNvPr id="100" name="Google Shape;100;p6">
            <a:extLst>
              <a:ext uri="{FF2B5EF4-FFF2-40B4-BE49-F238E27FC236}">
                <a16:creationId xmlns:a16="http://schemas.microsoft.com/office/drawing/2014/main" id="{98615979-AC4B-857C-8994-05811F4538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168" y="134549"/>
            <a:ext cx="7570686" cy="553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altLang="ko-KR" dirty="0" err="1"/>
              <a:t>openpyxl</a:t>
            </a:r>
            <a:r>
              <a:rPr lang="en-US" altLang="ko-KR" dirty="0"/>
              <a:t> </a:t>
            </a:r>
            <a:r>
              <a:rPr lang="ko-KR" altLang="en-US" dirty="0"/>
              <a:t>라이브러리 설치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6970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88FDBCD9-646D-DF8B-1A37-64CE28523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">
            <a:extLst>
              <a:ext uri="{FF2B5EF4-FFF2-40B4-BE49-F238E27FC236}">
                <a16:creationId xmlns:a16="http://schemas.microsoft.com/office/drawing/2014/main" id="{D7F9605C-80DF-3053-6265-9241091DBD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5168" y="1137770"/>
            <a:ext cx="11757992" cy="5159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rmAutofit/>
            <a:scene3d>
              <a:camera prst="orthographicFront"/>
              <a:lightRig rig="threePt" dir="t"/>
            </a:scene3d>
            <a:sp3d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5E26"/>
              </a:buClr>
              <a:buSzPts val="3200"/>
              <a:buChar char="•"/>
            </a:pPr>
            <a:r>
              <a:rPr lang="en-US" altLang="ko-KR" dirty="0" err="1"/>
              <a:t>Streamlit</a:t>
            </a:r>
            <a:r>
              <a:rPr lang="ko-KR" altLang="en-US" dirty="0"/>
              <a:t>앱을 브라우저에서 실행하기 위해 아래 명령어를 터미널에서 실행</a:t>
            </a:r>
            <a:endParaRPr lang="en-US" altLang="ko-KR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5E26"/>
              </a:buClr>
              <a:buSzPts val="3200"/>
              <a:buChar char="•"/>
            </a:pPr>
            <a:endParaRPr lang="en-US" altLang="ko-KR" dirty="0">
              <a:solidFill>
                <a:schemeClr val="bg1"/>
              </a:solidFill>
              <a:effectLst>
                <a:glow rad="38100">
                  <a:schemeClr val="tx1"/>
                </a:glow>
              </a:effectLst>
              <a:highlight>
                <a:srgbClr val="000000"/>
              </a:highlight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3000" dirty="0">
                <a:solidFill>
                  <a:schemeClr val="accent1">
                    <a:lumMod val="75000"/>
                  </a:schemeClr>
                </a:solidFill>
              </a:rPr>
              <a:t>터미널에서 해당 명령어를 사용해 </a:t>
            </a:r>
            <a:r>
              <a:rPr lang="en-US" altLang="ko-KR" sz="3000" dirty="0" err="1">
                <a:solidFill>
                  <a:schemeClr val="accent1">
                    <a:lumMod val="75000"/>
                  </a:schemeClr>
                </a:solidFill>
              </a:rPr>
              <a:t>Streamlit</a:t>
            </a:r>
            <a:r>
              <a:rPr lang="ko-KR" altLang="en-US" sz="3000" dirty="0">
                <a:solidFill>
                  <a:schemeClr val="accent1">
                    <a:lumMod val="75000"/>
                  </a:schemeClr>
                </a:solidFill>
              </a:rPr>
              <a:t>앱을 브라우저에서 실행</a:t>
            </a:r>
            <a:endParaRPr lang="en-US" altLang="ko-KR" sz="30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ko-KR" sz="3000" dirty="0">
              <a:solidFill>
                <a:schemeClr val="accent1">
                  <a:lumMod val="75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5E26"/>
              </a:buClr>
              <a:buSzPts val="3200"/>
              <a:buNone/>
            </a:pPr>
            <a:r>
              <a:rPr lang="en-US" altLang="ko-KR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glow rad="38100">
                    <a:schemeClr val="tx1"/>
                  </a:glow>
                </a:effectLst>
              </a:rPr>
              <a:t>	</a:t>
            </a:r>
            <a:r>
              <a:rPr lang="en-US" altLang="ko-KR" dirty="0" err="1"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  <a:highlight>
                  <a:srgbClr val="000000"/>
                </a:highlight>
              </a:rPr>
              <a:t>streamlit</a:t>
            </a:r>
            <a:r>
              <a:rPr lang="en-US" altLang="ko-KR" dirty="0"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  <a:highlight>
                  <a:srgbClr val="000000"/>
                </a:highlight>
              </a:rPr>
              <a:t> run</a:t>
            </a:r>
            <a:r>
              <a:rPr lang="ko-KR" altLang="en-US" dirty="0"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  <a:highlight>
                  <a:srgbClr val="000000"/>
                </a:highlight>
              </a:rPr>
              <a:t> </a:t>
            </a:r>
            <a:r>
              <a:rPr lang="ko-KR" altLang="en-US" sz="3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3000" dirty="0">
                <a:solidFill>
                  <a:schemeClr val="tx1"/>
                </a:solidFill>
              </a:rPr>
              <a:t>실행할 </a:t>
            </a:r>
            <a:r>
              <a:rPr lang="en-US" altLang="ko-KR" sz="3000" dirty="0" err="1">
                <a:solidFill>
                  <a:schemeClr val="tx1"/>
                </a:solidFill>
              </a:rPr>
              <a:t>answer.py</a:t>
            </a:r>
            <a:r>
              <a:rPr lang="ko-KR" altLang="en-US" sz="3000" dirty="0">
                <a:solidFill>
                  <a:schemeClr val="tx1"/>
                </a:solidFill>
              </a:rPr>
              <a:t>의 절대경로</a:t>
            </a:r>
            <a:endParaRPr lang="en-US" altLang="ko-KR" sz="3000" dirty="0">
              <a:solidFill>
                <a:schemeClr val="tx1"/>
              </a:solidFill>
            </a:endParaRPr>
          </a:p>
        </p:txBody>
      </p:sp>
      <p:sp>
        <p:nvSpPr>
          <p:cNvPr id="100" name="Google Shape;100;p6">
            <a:extLst>
              <a:ext uri="{FF2B5EF4-FFF2-40B4-BE49-F238E27FC236}">
                <a16:creationId xmlns:a16="http://schemas.microsoft.com/office/drawing/2014/main" id="{346B77A8-06C3-772A-6C4B-3952FEE224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168" y="134549"/>
            <a:ext cx="7570686" cy="553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altLang="ko-KR" dirty="0" err="1"/>
              <a:t>Streamlit</a:t>
            </a:r>
            <a:r>
              <a:rPr lang="ko-KR" altLang="en-US" dirty="0"/>
              <a:t>앱을 브라우저에서 실행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1282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F238623C-8462-C701-C809-3BEE183A9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">
            <a:extLst>
              <a:ext uri="{FF2B5EF4-FFF2-40B4-BE49-F238E27FC236}">
                <a16:creationId xmlns:a16="http://schemas.microsoft.com/office/drawing/2014/main" id="{4E777F4F-729C-0E5E-0F6F-0ABB37D737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5168" y="1137770"/>
            <a:ext cx="11757992" cy="5159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rmAutofit/>
            <a:scene3d>
              <a:camera prst="orthographicFront"/>
              <a:lightRig rig="threePt" dir="t"/>
            </a:scene3d>
            <a:sp3d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5E26"/>
              </a:buClr>
              <a:buSzPts val="3200"/>
              <a:buChar char="•"/>
            </a:pP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실행결과</a:t>
            </a:r>
          </a:p>
          <a:p>
            <a:pPr marL="45720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None/>
            </a:pPr>
            <a:endParaRPr lang="en-US" altLang="ko-KR" dirty="0">
              <a:solidFill>
                <a:schemeClr val="bg1"/>
              </a:solidFill>
              <a:effectLst>
                <a:glow rad="38100">
                  <a:schemeClr val="tx1"/>
                </a:glow>
              </a:effectLst>
              <a:highlight>
                <a:srgbClr val="000000"/>
              </a:highlight>
            </a:endParaRPr>
          </a:p>
        </p:txBody>
      </p:sp>
      <p:sp>
        <p:nvSpPr>
          <p:cNvPr id="100" name="Google Shape;100;p6">
            <a:extLst>
              <a:ext uri="{FF2B5EF4-FFF2-40B4-BE49-F238E27FC236}">
                <a16:creationId xmlns:a16="http://schemas.microsoft.com/office/drawing/2014/main" id="{0B33D395-07BC-6E7A-284E-AEFEA19EB7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168" y="134549"/>
            <a:ext cx="7570686" cy="553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실습</a:t>
            </a:r>
            <a:r>
              <a:rPr lang="en-US" altLang="ko-KR" dirty="0"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 교통데이터를 사용한 </a:t>
            </a:r>
            <a:r>
              <a:rPr lang="en" altLang="ko-KR" dirty="0" err="1">
                <a:latin typeface="Arial"/>
                <a:ea typeface="Arial"/>
                <a:cs typeface="Arial"/>
                <a:sym typeface="Arial"/>
              </a:rPr>
              <a:t>Streamlit</a:t>
            </a:r>
            <a:r>
              <a:rPr lang="en" altLang="ko-KR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기초</a:t>
            </a:r>
            <a:endParaRPr dirty="0"/>
          </a:p>
        </p:txBody>
      </p:sp>
      <p:pic>
        <p:nvPicPr>
          <p:cNvPr id="6" name="그림 5" descr="텍스트, 스크린샷, 메뉴, 폰트이(가) 표시된 사진&#10;&#10;자동 생성된 설명">
            <a:extLst>
              <a:ext uri="{FF2B5EF4-FFF2-40B4-BE49-F238E27FC236}">
                <a16:creationId xmlns:a16="http://schemas.microsoft.com/office/drawing/2014/main" id="{F669DBB7-D342-A312-39BE-64C7D3118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471" y="985708"/>
            <a:ext cx="3882169" cy="5737743"/>
          </a:xfrm>
          <a:prstGeom prst="rect">
            <a:avLst/>
          </a:prstGeom>
        </p:spPr>
      </p:pic>
      <p:pic>
        <p:nvPicPr>
          <p:cNvPr id="8" name="그림 7" descr="텍스트, 스크린샷, 메뉴, 폰트이(가) 표시된 사진&#10;&#10;자동 생성된 설명">
            <a:extLst>
              <a:ext uri="{FF2B5EF4-FFF2-40B4-BE49-F238E27FC236}">
                <a16:creationId xmlns:a16="http://schemas.microsoft.com/office/drawing/2014/main" id="{32481507-7755-6E95-957A-0869304CB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400" y="985708"/>
            <a:ext cx="4368778" cy="453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49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E98FA208-83DF-1114-F2A5-1AC093B8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">
            <a:extLst>
              <a:ext uri="{FF2B5EF4-FFF2-40B4-BE49-F238E27FC236}">
                <a16:creationId xmlns:a16="http://schemas.microsoft.com/office/drawing/2014/main" id="{5661399C-BAE3-A120-906D-81CBC9950E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5168" y="1137770"/>
            <a:ext cx="11757992" cy="5159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rmAutofit/>
            <a:scene3d>
              <a:camera prst="orthographicFront"/>
              <a:lightRig rig="threePt" dir="t"/>
            </a:scene3d>
            <a:sp3d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5E26"/>
              </a:buClr>
              <a:buSzPts val="3200"/>
              <a:buChar char="•"/>
            </a:pP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실행결과</a:t>
            </a:r>
          </a:p>
          <a:p>
            <a:pPr marL="45720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2000"/>
              <a:buNone/>
            </a:pPr>
            <a:endParaRPr lang="en-US" altLang="ko-KR" dirty="0">
              <a:solidFill>
                <a:schemeClr val="bg1"/>
              </a:solidFill>
              <a:effectLst>
                <a:glow rad="38100">
                  <a:schemeClr val="tx1"/>
                </a:glow>
              </a:effectLst>
              <a:highlight>
                <a:srgbClr val="000000"/>
              </a:highlight>
            </a:endParaRPr>
          </a:p>
        </p:txBody>
      </p:sp>
      <p:sp>
        <p:nvSpPr>
          <p:cNvPr id="100" name="Google Shape;100;p6">
            <a:extLst>
              <a:ext uri="{FF2B5EF4-FFF2-40B4-BE49-F238E27FC236}">
                <a16:creationId xmlns:a16="http://schemas.microsoft.com/office/drawing/2014/main" id="{5AE8612A-0A19-3762-77CA-A00CD5A73D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168" y="134549"/>
            <a:ext cx="7570686" cy="553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실습</a:t>
            </a:r>
            <a:r>
              <a:rPr lang="en-US" altLang="ko-KR" dirty="0"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 교통데이터를 사용한 </a:t>
            </a:r>
            <a:r>
              <a:rPr lang="en" altLang="ko-KR" dirty="0" err="1">
                <a:latin typeface="Arial"/>
                <a:ea typeface="Arial"/>
                <a:cs typeface="Arial"/>
                <a:sym typeface="Arial"/>
              </a:rPr>
              <a:t>Streamlit</a:t>
            </a:r>
            <a:r>
              <a:rPr lang="en" altLang="ko-KR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기초</a:t>
            </a:r>
            <a:endParaRPr dirty="0"/>
          </a:p>
        </p:txBody>
      </p: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06B929A-0748-83B4-1F5B-FD795D254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515" y="1625435"/>
            <a:ext cx="7772400" cy="512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70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4059</TotalTime>
  <Words>377</Words>
  <Application>Microsoft Macintosh PowerPoint</Application>
  <PresentationFormat>와이드스크린</PresentationFormat>
  <Paragraphs>114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Malgun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실습 알고리즘</vt:lpstr>
      <vt:lpstr>실습에서 사용하는 데이터셋</vt:lpstr>
      <vt:lpstr>openpyxl 라이브러리 설치</vt:lpstr>
      <vt:lpstr>Streamlit앱을 브라우저에서 실행</vt:lpstr>
      <vt:lpstr>실습1. 교통데이터를 사용한 Streamlit 기초</vt:lpstr>
      <vt:lpstr>실습1. 교통데이터를 사용한 Streamlit 기초</vt:lpstr>
      <vt:lpstr>실습2. 교통 데이터 대화형 시각화 개발</vt:lpstr>
      <vt:lpstr>실습2. 교통 데이터 대화형 시각화 개발</vt:lpstr>
      <vt:lpstr>실습2. 교통 데이터 대화형 시각화 개발</vt:lpstr>
      <vt:lpstr>실습3. Streamlit 심화</vt:lpstr>
      <vt:lpstr>실습3. Streamlit 심화</vt:lpstr>
      <vt:lpstr>실습3. Streamlit 심화</vt:lpstr>
      <vt:lpstr>실습4. 교통데이터의 시각화 도구 개발</vt:lpstr>
      <vt:lpstr>실습4. 교통데이터의 시각화 도구 개발</vt:lpstr>
      <vt:lpstr>실습5. 교통데이터의 인터랙티브 시각화</vt:lpstr>
      <vt:lpstr>실습5. 교통데이터의 인터랙티브 시각화</vt:lpstr>
      <vt:lpstr>실습5. 교통데이터의 인터랙티브 시각화</vt:lpstr>
      <vt:lpstr>과제 알고리즘</vt:lpstr>
      <vt:lpstr>과제1. 인터랙티브 시각화 개발</vt:lpstr>
      <vt:lpstr>과제1. 인터랙티브 시각화 개발</vt:lpstr>
      <vt:lpstr>과제2. Streamlit 시각화 구현</vt:lpstr>
      <vt:lpstr>과제2. Streamlit 시각화 구현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Jisu An</dc:creator>
  <cp:lastModifiedBy>정도현</cp:lastModifiedBy>
  <cp:revision>385</cp:revision>
  <dcterms:created xsi:type="dcterms:W3CDTF">2019-05-31T09:31:34Z</dcterms:created>
  <dcterms:modified xsi:type="dcterms:W3CDTF">2024-09-22T13:58:09Z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</Properties>
</file>